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5"/>
  </p:notesMasterIdLst>
  <p:sldIdLst>
    <p:sldId id="256" r:id="rId2"/>
    <p:sldId id="401" r:id="rId3"/>
    <p:sldId id="322" r:id="rId4"/>
    <p:sldId id="312" r:id="rId5"/>
    <p:sldId id="381" r:id="rId6"/>
    <p:sldId id="309" r:id="rId7"/>
    <p:sldId id="380" r:id="rId8"/>
    <p:sldId id="382" r:id="rId9"/>
    <p:sldId id="310" r:id="rId10"/>
    <p:sldId id="386" r:id="rId11"/>
    <p:sldId id="390" r:id="rId12"/>
    <p:sldId id="391" r:id="rId13"/>
    <p:sldId id="313" r:id="rId14"/>
    <p:sldId id="389" r:id="rId15"/>
    <p:sldId id="388" r:id="rId16"/>
    <p:sldId id="414" r:id="rId17"/>
    <p:sldId id="403" r:id="rId18"/>
    <p:sldId id="407" r:id="rId19"/>
    <p:sldId id="409" r:id="rId20"/>
    <p:sldId id="410" r:id="rId21"/>
    <p:sldId id="411" r:id="rId22"/>
    <p:sldId id="402" r:id="rId23"/>
    <p:sldId id="405" r:id="rId24"/>
    <p:sldId id="415" r:id="rId25"/>
    <p:sldId id="417" r:id="rId26"/>
    <p:sldId id="416" r:id="rId27"/>
    <p:sldId id="418" r:id="rId28"/>
    <p:sldId id="419" r:id="rId29"/>
    <p:sldId id="420" r:id="rId30"/>
    <p:sldId id="406" r:id="rId31"/>
    <p:sldId id="421" r:id="rId32"/>
    <p:sldId id="422" r:id="rId33"/>
    <p:sldId id="4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1D2D"/>
    <a:srgbClr val="C1B473"/>
    <a:srgbClr val="EADA8A"/>
    <a:srgbClr val="000000"/>
    <a:srgbClr val="C00000"/>
    <a:srgbClr val="AC1026"/>
    <a:srgbClr val="254061"/>
    <a:srgbClr val="6C8BAD"/>
    <a:srgbClr val="A29A77"/>
    <a:srgbClr val="A2A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40"/>
    <p:restoredTop sz="75632"/>
  </p:normalViewPr>
  <p:slideViewPr>
    <p:cSldViewPr snapToGrid="0" snapToObjects="1">
      <p:cViewPr varScale="1">
        <p:scale>
          <a:sx n="91" d="100"/>
          <a:sy n="91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68561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68561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51868-FDDF-574C-92EB-71AAAFEC550B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434BA2-B880-8244-8B76-1662325F3597}">
      <dgm:prSet phldrT="[Text]" custT="1"/>
      <dgm:spPr/>
      <dgm:t>
        <a:bodyPr/>
        <a:lstStyle/>
        <a:p>
          <a:r>
            <a:rPr lang="en-US" sz="3200" b="1" i="1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gm:t>
    </dgm:pt>
    <dgm:pt modelId="{1890D25C-FC32-D149-AA69-6B51308D25C3}" type="parTrans" cxnId="{4F33F188-6C9C-3442-88D8-325F745D5436}">
      <dgm:prSet/>
      <dgm:spPr/>
      <dgm:t>
        <a:bodyPr/>
        <a:lstStyle/>
        <a:p>
          <a:endParaRPr lang="en-US"/>
        </a:p>
      </dgm:t>
    </dgm:pt>
    <dgm:pt modelId="{A7F45866-ACEE-EE41-A22C-9048DB02712B}" type="sibTrans" cxnId="{4F33F188-6C9C-3442-88D8-325F745D5436}">
      <dgm:prSet/>
      <dgm:spPr/>
      <dgm:t>
        <a:bodyPr/>
        <a:lstStyle/>
        <a:p>
          <a:endParaRPr lang="en-US"/>
        </a:p>
      </dgm:t>
    </dgm:pt>
    <dgm:pt modelId="{63FBF86A-F9B2-0948-B26C-25465ACC2798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gm:t>
    </dgm:pt>
    <dgm:pt modelId="{09FD526D-C985-3940-9FC4-C11BE29D9446}" type="parTrans" cxnId="{39DD23F3-39C5-8043-87AF-2A19944CB6B2}">
      <dgm:prSet/>
      <dgm:spPr/>
      <dgm:t>
        <a:bodyPr/>
        <a:lstStyle/>
        <a:p>
          <a:endParaRPr lang="en-US"/>
        </a:p>
      </dgm:t>
    </dgm:pt>
    <dgm:pt modelId="{EA0298DA-D362-C74C-9CB7-49DF15A48EC3}" type="sibTrans" cxnId="{39DD23F3-39C5-8043-87AF-2A19944CB6B2}">
      <dgm:prSet/>
      <dgm:spPr/>
      <dgm:t>
        <a:bodyPr/>
        <a:lstStyle/>
        <a:p>
          <a:endParaRPr lang="en-US"/>
        </a:p>
      </dgm:t>
    </dgm:pt>
    <dgm:pt modelId="{9DA82FF6-BF39-B340-B695-2D123E71A232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gm:t>
    </dgm:pt>
    <dgm:pt modelId="{B1C6BA15-3751-0447-9B94-8ABAF572D30C}" type="parTrans" cxnId="{9FC67ABB-4BE3-6A4C-AE02-828E5217088F}">
      <dgm:prSet/>
      <dgm:spPr/>
      <dgm:t>
        <a:bodyPr/>
        <a:lstStyle/>
        <a:p>
          <a:endParaRPr lang="en-US"/>
        </a:p>
      </dgm:t>
    </dgm:pt>
    <dgm:pt modelId="{CB67D4A4-816A-3441-8D93-5EDF90B31C7B}" type="sibTrans" cxnId="{9FC67ABB-4BE3-6A4C-AE02-828E5217088F}">
      <dgm:prSet/>
      <dgm:spPr/>
      <dgm:t>
        <a:bodyPr/>
        <a:lstStyle/>
        <a:p>
          <a:endParaRPr lang="en-US"/>
        </a:p>
      </dgm:t>
    </dgm:pt>
    <dgm:pt modelId="{DFD0AB76-FD48-BE4A-B289-9FA7E719B8A2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gm:t>
    </dgm:pt>
    <dgm:pt modelId="{4BA8AFFD-9C09-D448-A9C5-D90BA76C9700}" type="parTrans" cxnId="{C4B0D658-78EA-8741-9E32-5F29F5ACF6D1}">
      <dgm:prSet/>
      <dgm:spPr/>
      <dgm:t>
        <a:bodyPr/>
        <a:lstStyle/>
        <a:p>
          <a:endParaRPr lang="en-US"/>
        </a:p>
      </dgm:t>
    </dgm:pt>
    <dgm:pt modelId="{E99D4233-B3D5-F349-973C-CC8EAC6BDD30}" type="sibTrans" cxnId="{C4B0D658-78EA-8741-9E32-5F29F5ACF6D1}">
      <dgm:prSet/>
      <dgm:spPr/>
      <dgm:t>
        <a:bodyPr/>
        <a:lstStyle/>
        <a:p>
          <a:endParaRPr lang="en-US"/>
        </a:p>
      </dgm:t>
    </dgm:pt>
    <dgm:pt modelId="{641D0F04-59D8-AD45-9105-0E5D978DD205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gm:t>
    </dgm:pt>
    <dgm:pt modelId="{EE933E5F-7790-D544-AF54-E70F66823FCD}" type="parTrans" cxnId="{BB882BC8-FA9E-0940-9C22-D33120747DFA}">
      <dgm:prSet/>
      <dgm:spPr/>
      <dgm:t>
        <a:bodyPr/>
        <a:lstStyle/>
        <a:p>
          <a:endParaRPr lang="en-US"/>
        </a:p>
      </dgm:t>
    </dgm:pt>
    <dgm:pt modelId="{2E84FE58-96C3-A04D-B668-0E99D152F9C4}" type="sibTrans" cxnId="{BB882BC8-FA9E-0940-9C22-D33120747DFA}">
      <dgm:prSet/>
      <dgm:spPr/>
      <dgm:t>
        <a:bodyPr/>
        <a:lstStyle/>
        <a:p>
          <a:endParaRPr lang="en-US"/>
        </a:p>
      </dgm:t>
    </dgm:pt>
    <dgm:pt modelId="{BB1C8B8C-C633-674B-BFC0-83BA8E2C079D}">
      <dgm:prSet phldrT="[Text]" custT="1"/>
      <dgm:spPr/>
      <dgm:t>
        <a:bodyPr/>
        <a:lstStyle/>
        <a:p>
          <a:r>
            <a: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gm:t>
    </dgm:pt>
    <dgm:pt modelId="{C451A0EB-D47C-B349-A2EA-184EE74D0D6D}" type="parTrans" cxnId="{92566A30-165D-054C-99C7-D021AA355A41}">
      <dgm:prSet/>
      <dgm:spPr/>
      <dgm:t>
        <a:bodyPr/>
        <a:lstStyle/>
        <a:p>
          <a:endParaRPr lang="en-US"/>
        </a:p>
      </dgm:t>
    </dgm:pt>
    <dgm:pt modelId="{C6F3A669-D550-494A-9D22-AFA9F0CA71B5}" type="sibTrans" cxnId="{92566A30-165D-054C-99C7-D021AA355A41}">
      <dgm:prSet/>
      <dgm:spPr/>
      <dgm:t>
        <a:bodyPr/>
        <a:lstStyle/>
        <a:p>
          <a:endParaRPr lang="en-US"/>
        </a:p>
      </dgm:t>
    </dgm:pt>
    <dgm:pt modelId="{F40AAC70-FCF3-5C49-A0DD-EF439EC3CE22}" type="pres">
      <dgm:prSet presAssocID="{4D351868-FDDF-574C-92EB-71AAAFEC5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174478-A7C5-6F4E-A82B-E3CD4FF8641C}" type="pres">
      <dgm:prSet presAssocID="{8D434BA2-B880-8244-8B76-1662325F3597}" presName="root1" presStyleCnt="0"/>
      <dgm:spPr/>
    </dgm:pt>
    <dgm:pt modelId="{365B577E-2E9E-1F4F-A8A3-01A8EDCEDED6}" type="pres">
      <dgm:prSet presAssocID="{8D434BA2-B880-8244-8B76-1662325F3597}" presName="LevelOneTextNode" presStyleLbl="node0" presStyleIdx="0" presStyleCnt="1" custScaleX="60265">
        <dgm:presLayoutVars>
          <dgm:chPref val="3"/>
        </dgm:presLayoutVars>
      </dgm:prSet>
      <dgm:spPr/>
    </dgm:pt>
    <dgm:pt modelId="{8A514870-D0D3-E046-8957-28C860D20589}" type="pres">
      <dgm:prSet presAssocID="{8D434BA2-B880-8244-8B76-1662325F3597}" presName="level2hierChild" presStyleCnt="0"/>
      <dgm:spPr/>
    </dgm:pt>
    <dgm:pt modelId="{D9FC634E-42E2-6B4F-93A9-E855CB003E52}" type="pres">
      <dgm:prSet presAssocID="{09FD526D-C985-3940-9FC4-C11BE29D9446}" presName="conn2-1" presStyleLbl="parChTrans1D2" presStyleIdx="0" presStyleCnt="2"/>
      <dgm:spPr/>
    </dgm:pt>
    <dgm:pt modelId="{F521B7AF-88CB-D04C-90A0-0D980ED798CF}" type="pres">
      <dgm:prSet presAssocID="{09FD526D-C985-3940-9FC4-C11BE29D9446}" presName="connTx" presStyleLbl="parChTrans1D2" presStyleIdx="0" presStyleCnt="2"/>
      <dgm:spPr/>
    </dgm:pt>
    <dgm:pt modelId="{B81EA234-EE40-844C-A6F9-5E212796DFC8}" type="pres">
      <dgm:prSet presAssocID="{63FBF86A-F9B2-0948-B26C-25465ACC2798}" presName="root2" presStyleCnt="0"/>
      <dgm:spPr/>
    </dgm:pt>
    <dgm:pt modelId="{FED03D5D-1463-9741-B901-779871F81E9C}" type="pres">
      <dgm:prSet presAssocID="{63FBF86A-F9B2-0948-B26C-25465ACC2798}" presName="LevelTwoTextNode" presStyleLbl="node2" presStyleIdx="0" presStyleCnt="2" custScaleX="71109" custLinFactNeighborX="712" custLinFactNeighborY="-19543">
        <dgm:presLayoutVars>
          <dgm:chPref val="3"/>
        </dgm:presLayoutVars>
      </dgm:prSet>
      <dgm:spPr/>
    </dgm:pt>
    <dgm:pt modelId="{FAF2096F-EB7E-BE43-8EF1-840E6126C2E5}" type="pres">
      <dgm:prSet presAssocID="{63FBF86A-F9B2-0948-B26C-25465ACC2798}" presName="level3hierChild" presStyleCnt="0"/>
      <dgm:spPr/>
    </dgm:pt>
    <dgm:pt modelId="{CB5FEB1A-D531-664A-A46B-25CB9276C205}" type="pres">
      <dgm:prSet presAssocID="{C451A0EB-D47C-B349-A2EA-184EE74D0D6D}" presName="conn2-1" presStyleLbl="parChTrans1D3" presStyleIdx="0" presStyleCnt="3"/>
      <dgm:spPr/>
    </dgm:pt>
    <dgm:pt modelId="{A0A0F6B7-8B01-0644-89E2-AAC1EFF2C0CD}" type="pres">
      <dgm:prSet presAssocID="{C451A0EB-D47C-B349-A2EA-184EE74D0D6D}" presName="connTx" presStyleLbl="parChTrans1D3" presStyleIdx="0" presStyleCnt="3"/>
      <dgm:spPr/>
    </dgm:pt>
    <dgm:pt modelId="{995EB2CB-16F8-E941-A524-ED009C51CB5C}" type="pres">
      <dgm:prSet presAssocID="{BB1C8B8C-C633-674B-BFC0-83BA8E2C079D}" presName="root2" presStyleCnt="0"/>
      <dgm:spPr/>
    </dgm:pt>
    <dgm:pt modelId="{D14A5C35-5E37-1E4A-BCEA-253EB53FA821}" type="pres">
      <dgm:prSet presAssocID="{BB1C8B8C-C633-674B-BFC0-83BA8E2C079D}" presName="LevelTwoTextNode" presStyleLbl="node3" presStyleIdx="0" presStyleCnt="3" custScaleX="70636" custScaleY="35454" custLinFactNeighborX="-1544" custLinFactNeighborY="-10751">
        <dgm:presLayoutVars>
          <dgm:chPref val="3"/>
        </dgm:presLayoutVars>
      </dgm:prSet>
      <dgm:spPr/>
    </dgm:pt>
    <dgm:pt modelId="{F64A6096-3465-FA4C-9E71-D74A4BAC9F40}" type="pres">
      <dgm:prSet presAssocID="{BB1C8B8C-C633-674B-BFC0-83BA8E2C079D}" presName="level3hierChild" presStyleCnt="0"/>
      <dgm:spPr/>
    </dgm:pt>
    <dgm:pt modelId="{1428C8DD-9FA8-1E4F-A966-661D5F594B45}" type="pres">
      <dgm:prSet presAssocID="{4BA8AFFD-9C09-D448-A9C5-D90BA76C9700}" presName="conn2-1" presStyleLbl="parChTrans1D3" presStyleIdx="1" presStyleCnt="3"/>
      <dgm:spPr/>
    </dgm:pt>
    <dgm:pt modelId="{AF33248D-82A9-F644-A6EC-D4BCDA263AE6}" type="pres">
      <dgm:prSet presAssocID="{4BA8AFFD-9C09-D448-A9C5-D90BA76C9700}" presName="connTx" presStyleLbl="parChTrans1D3" presStyleIdx="1" presStyleCnt="3"/>
      <dgm:spPr/>
    </dgm:pt>
    <dgm:pt modelId="{42462E8A-68BF-DC44-BE84-81DA47182979}" type="pres">
      <dgm:prSet presAssocID="{DFD0AB76-FD48-BE4A-B289-9FA7E719B8A2}" presName="root2" presStyleCnt="0"/>
      <dgm:spPr/>
    </dgm:pt>
    <dgm:pt modelId="{61AB642D-1D61-8D46-B7A8-B32EB33E7ED3}" type="pres">
      <dgm:prSet presAssocID="{DFD0AB76-FD48-BE4A-B289-9FA7E719B8A2}" presName="LevelTwoTextNode" presStyleLbl="node3" presStyleIdx="1" presStyleCnt="3" custScaleX="70636" custScaleY="35515" custLinFactNeighborX="-1002" custLinFactNeighborY="-21581">
        <dgm:presLayoutVars>
          <dgm:chPref val="3"/>
        </dgm:presLayoutVars>
      </dgm:prSet>
      <dgm:spPr/>
    </dgm:pt>
    <dgm:pt modelId="{ACF0167F-E82F-844F-955B-46DF5DD3C0E0}" type="pres">
      <dgm:prSet presAssocID="{DFD0AB76-FD48-BE4A-B289-9FA7E719B8A2}" presName="level3hierChild" presStyleCnt="0"/>
      <dgm:spPr/>
    </dgm:pt>
    <dgm:pt modelId="{6F31C222-6DA4-6B45-AE4E-CEE05CC89A29}" type="pres">
      <dgm:prSet presAssocID="{EE933E5F-7790-D544-AF54-E70F66823FCD}" presName="conn2-1" presStyleLbl="parChTrans1D3" presStyleIdx="2" presStyleCnt="3"/>
      <dgm:spPr/>
    </dgm:pt>
    <dgm:pt modelId="{DBD54394-A6AC-F843-8DE7-B08EDD43B3CF}" type="pres">
      <dgm:prSet presAssocID="{EE933E5F-7790-D544-AF54-E70F66823FCD}" presName="connTx" presStyleLbl="parChTrans1D3" presStyleIdx="2" presStyleCnt="3"/>
      <dgm:spPr/>
    </dgm:pt>
    <dgm:pt modelId="{894DE458-76E2-6E4A-8961-3C69BC5E38FB}" type="pres">
      <dgm:prSet presAssocID="{641D0F04-59D8-AD45-9105-0E5D978DD205}" presName="root2" presStyleCnt="0"/>
      <dgm:spPr/>
    </dgm:pt>
    <dgm:pt modelId="{6D13FE19-5977-4E43-9BCA-CF9AF97E10DC}" type="pres">
      <dgm:prSet presAssocID="{641D0F04-59D8-AD45-9105-0E5D978DD205}" presName="LevelTwoTextNode" presStyleLbl="node3" presStyleIdx="2" presStyleCnt="3" custScaleX="70636" custScaleY="35549" custLinFactNeighborX="-265" custLinFactNeighborY="-31216">
        <dgm:presLayoutVars>
          <dgm:chPref val="3"/>
        </dgm:presLayoutVars>
      </dgm:prSet>
      <dgm:spPr/>
    </dgm:pt>
    <dgm:pt modelId="{C6F022BF-4D53-3341-BE06-90FECDDAC9FD}" type="pres">
      <dgm:prSet presAssocID="{641D0F04-59D8-AD45-9105-0E5D978DD205}" presName="level3hierChild" presStyleCnt="0"/>
      <dgm:spPr/>
    </dgm:pt>
    <dgm:pt modelId="{4FEE7E21-A0B2-DA42-BF42-419B9A3CDE0F}" type="pres">
      <dgm:prSet presAssocID="{B1C6BA15-3751-0447-9B94-8ABAF572D30C}" presName="conn2-1" presStyleLbl="parChTrans1D2" presStyleIdx="1" presStyleCnt="2"/>
      <dgm:spPr/>
    </dgm:pt>
    <dgm:pt modelId="{61CE3592-05B3-1840-9816-F9ED50B2182A}" type="pres">
      <dgm:prSet presAssocID="{B1C6BA15-3751-0447-9B94-8ABAF572D30C}" presName="connTx" presStyleLbl="parChTrans1D2" presStyleIdx="1" presStyleCnt="2"/>
      <dgm:spPr/>
    </dgm:pt>
    <dgm:pt modelId="{E03C13B9-F37A-9F41-92EC-646CA8795585}" type="pres">
      <dgm:prSet presAssocID="{9DA82FF6-BF39-B340-B695-2D123E71A232}" presName="root2" presStyleCnt="0"/>
      <dgm:spPr/>
    </dgm:pt>
    <dgm:pt modelId="{4DD80015-E4D3-8445-9468-EC73C26C2C96}" type="pres">
      <dgm:prSet presAssocID="{9DA82FF6-BF39-B340-B695-2D123E71A232}" presName="LevelTwoTextNode" presStyleLbl="node2" presStyleIdx="1" presStyleCnt="2" custScaleX="71013" custLinFactNeighborX="1626" custLinFactNeighborY="3465">
        <dgm:presLayoutVars>
          <dgm:chPref val="3"/>
        </dgm:presLayoutVars>
      </dgm:prSet>
      <dgm:spPr/>
    </dgm:pt>
    <dgm:pt modelId="{1DC61709-88E4-F84B-855B-6DC4F8854B69}" type="pres">
      <dgm:prSet presAssocID="{9DA82FF6-BF39-B340-B695-2D123E71A232}" presName="level3hierChild" presStyleCnt="0"/>
      <dgm:spPr/>
    </dgm:pt>
  </dgm:ptLst>
  <dgm:cxnLst>
    <dgm:cxn modelId="{E2158B21-1803-9643-A056-30DF3291D74E}" type="presOf" srcId="{63FBF86A-F9B2-0948-B26C-25465ACC2798}" destId="{FED03D5D-1463-9741-B901-779871F81E9C}" srcOrd="0" destOrd="0" presId="urn:microsoft.com/office/officeart/2005/8/layout/hierarchy2"/>
    <dgm:cxn modelId="{56133D2D-C588-5C4F-8148-C19BD3269029}" type="presOf" srcId="{B1C6BA15-3751-0447-9B94-8ABAF572D30C}" destId="{4FEE7E21-A0B2-DA42-BF42-419B9A3CDE0F}" srcOrd="0" destOrd="0" presId="urn:microsoft.com/office/officeart/2005/8/layout/hierarchy2"/>
    <dgm:cxn modelId="{92566A30-165D-054C-99C7-D021AA355A41}" srcId="{63FBF86A-F9B2-0948-B26C-25465ACC2798}" destId="{BB1C8B8C-C633-674B-BFC0-83BA8E2C079D}" srcOrd="0" destOrd="0" parTransId="{C451A0EB-D47C-B349-A2EA-184EE74D0D6D}" sibTransId="{C6F3A669-D550-494A-9D22-AFA9F0CA71B5}"/>
    <dgm:cxn modelId="{82120D33-4041-4744-86B7-511C7B153E19}" type="presOf" srcId="{C451A0EB-D47C-B349-A2EA-184EE74D0D6D}" destId="{CB5FEB1A-D531-664A-A46B-25CB9276C205}" srcOrd="0" destOrd="0" presId="urn:microsoft.com/office/officeart/2005/8/layout/hierarchy2"/>
    <dgm:cxn modelId="{25459541-6676-E741-BDE9-77DC50174DE2}" type="presOf" srcId="{B1C6BA15-3751-0447-9B94-8ABAF572D30C}" destId="{61CE3592-05B3-1840-9816-F9ED50B2182A}" srcOrd="1" destOrd="0" presId="urn:microsoft.com/office/officeart/2005/8/layout/hierarchy2"/>
    <dgm:cxn modelId="{ED7C3658-E728-3A47-95A2-85EB314FAB93}" type="presOf" srcId="{EE933E5F-7790-D544-AF54-E70F66823FCD}" destId="{6F31C222-6DA4-6B45-AE4E-CEE05CC89A29}" srcOrd="0" destOrd="0" presId="urn:microsoft.com/office/officeart/2005/8/layout/hierarchy2"/>
    <dgm:cxn modelId="{C4B0D658-78EA-8741-9E32-5F29F5ACF6D1}" srcId="{63FBF86A-F9B2-0948-B26C-25465ACC2798}" destId="{DFD0AB76-FD48-BE4A-B289-9FA7E719B8A2}" srcOrd="1" destOrd="0" parTransId="{4BA8AFFD-9C09-D448-A9C5-D90BA76C9700}" sibTransId="{E99D4233-B3D5-F349-973C-CC8EAC6BDD30}"/>
    <dgm:cxn modelId="{A43DEE59-C614-7D4E-A442-89234F92CF50}" type="presOf" srcId="{C451A0EB-D47C-B349-A2EA-184EE74D0D6D}" destId="{A0A0F6B7-8B01-0644-89E2-AAC1EFF2C0CD}" srcOrd="1" destOrd="0" presId="urn:microsoft.com/office/officeart/2005/8/layout/hierarchy2"/>
    <dgm:cxn modelId="{18E6495C-B1CC-4E43-9EAE-94219D7015C0}" type="presOf" srcId="{4BA8AFFD-9C09-D448-A9C5-D90BA76C9700}" destId="{1428C8DD-9FA8-1E4F-A966-661D5F594B45}" srcOrd="0" destOrd="0" presId="urn:microsoft.com/office/officeart/2005/8/layout/hierarchy2"/>
    <dgm:cxn modelId="{BBAD3867-0D70-034D-ACE8-3A38ACBDB261}" type="presOf" srcId="{BB1C8B8C-C633-674B-BFC0-83BA8E2C079D}" destId="{D14A5C35-5E37-1E4A-BCEA-253EB53FA821}" srcOrd="0" destOrd="0" presId="urn:microsoft.com/office/officeart/2005/8/layout/hierarchy2"/>
    <dgm:cxn modelId="{28239168-4EFE-4C42-9263-99C79F888CD6}" type="presOf" srcId="{09FD526D-C985-3940-9FC4-C11BE29D9446}" destId="{D9FC634E-42E2-6B4F-93A9-E855CB003E52}" srcOrd="0" destOrd="0" presId="urn:microsoft.com/office/officeart/2005/8/layout/hierarchy2"/>
    <dgm:cxn modelId="{8031536C-EEF1-7C4C-A447-84B9D066DD1B}" type="presOf" srcId="{4D351868-FDDF-574C-92EB-71AAAFEC550B}" destId="{F40AAC70-FCF3-5C49-A0DD-EF439EC3CE22}" srcOrd="0" destOrd="0" presId="urn:microsoft.com/office/officeart/2005/8/layout/hierarchy2"/>
    <dgm:cxn modelId="{1D2ABF77-E2B3-B44F-BF16-171EA997731F}" type="presOf" srcId="{EE933E5F-7790-D544-AF54-E70F66823FCD}" destId="{DBD54394-A6AC-F843-8DE7-B08EDD43B3CF}" srcOrd="1" destOrd="0" presId="urn:microsoft.com/office/officeart/2005/8/layout/hierarchy2"/>
    <dgm:cxn modelId="{62188287-58CB-EB48-8C9C-04A93EC3D3B4}" type="presOf" srcId="{641D0F04-59D8-AD45-9105-0E5D978DD205}" destId="{6D13FE19-5977-4E43-9BCA-CF9AF97E10DC}" srcOrd="0" destOrd="0" presId="urn:microsoft.com/office/officeart/2005/8/layout/hierarchy2"/>
    <dgm:cxn modelId="{4F33F188-6C9C-3442-88D8-325F745D5436}" srcId="{4D351868-FDDF-574C-92EB-71AAAFEC550B}" destId="{8D434BA2-B880-8244-8B76-1662325F3597}" srcOrd="0" destOrd="0" parTransId="{1890D25C-FC32-D149-AA69-6B51308D25C3}" sibTransId="{A7F45866-ACEE-EE41-A22C-9048DB02712B}"/>
    <dgm:cxn modelId="{EA2B03AF-AB71-E44F-8592-4B9EACFB195F}" type="presOf" srcId="{09FD526D-C985-3940-9FC4-C11BE29D9446}" destId="{F521B7AF-88CB-D04C-90A0-0D980ED798CF}" srcOrd="1" destOrd="0" presId="urn:microsoft.com/office/officeart/2005/8/layout/hierarchy2"/>
    <dgm:cxn modelId="{9FC67ABB-4BE3-6A4C-AE02-828E5217088F}" srcId="{8D434BA2-B880-8244-8B76-1662325F3597}" destId="{9DA82FF6-BF39-B340-B695-2D123E71A232}" srcOrd="1" destOrd="0" parTransId="{B1C6BA15-3751-0447-9B94-8ABAF572D30C}" sibTransId="{CB67D4A4-816A-3441-8D93-5EDF90B31C7B}"/>
    <dgm:cxn modelId="{BB882BC8-FA9E-0940-9C22-D33120747DFA}" srcId="{63FBF86A-F9B2-0948-B26C-25465ACC2798}" destId="{641D0F04-59D8-AD45-9105-0E5D978DD205}" srcOrd="2" destOrd="0" parTransId="{EE933E5F-7790-D544-AF54-E70F66823FCD}" sibTransId="{2E84FE58-96C3-A04D-B668-0E99D152F9C4}"/>
    <dgm:cxn modelId="{E0AE82CA-98A6-E949-ABE2-9C036FD62B09}" type="presOf" srcId="{DFD0AB76-FD48-BE4A-B289-9FA7E719B8A2}" destId="{61AB642D-1D61-8D46-B7A8-B32EB33E7ED3}" srcOrd="0" destOrd="0" presId="urn:microsoft.com/office/officeart/2005/8/layout/hierarchy2"/>
    <dgm:cxn modelId="{B77354D6-AD73-5D4D-A8C8-00A398BE8856}" type="presOf" srcId="{9DA82FF6-BF39-B340-B695-2D123E71A232}" destId="{4DD80015-E4D3-8445-9468-EC73C26C2C96}" srcOrd="0" destOrd="0" presId="urn:microsoft.com/office/officeart/2005/8/layout/hierarchy2"/>
    <dgm:cxn modelId="{813C5AD7-3670-5D44-A87A-16C856A69F17}" type="presOf" srcId="{8D434BA2-B880-8244-8B76-1662325F3597}" destId="{365B577E-2E9E-1F4F-A8A3-01A8EDCEDED6}" srcOrd="0" destOrd="0" presId="urn:microsoft.com/office/officeart/2005/8/layout/hierarchy2"/>
    <dgm:cxn modelId="{60A0E4E9-C55A-B749-A427-E65410BC9C00}" type="presOf" srcId="{4BA8AFFD-9C09-D448-A9C5-D90BA76C9700}" destId="{AF33248D-82A9-F644-A6EC-D4BCDA263AE6}" srcOrd="1" destOrd="0" presId="urn:microsoft.com/office/officeart/2005/8/layout/hierarchy2"/>
    <dgm:cxn modelId="{39DD23F3-39C5-8043-87AF-2A19944CB6B2}" srcId="{8D434BA2-B880-8244-8B76-1662325F3597}" destId="{63FBF86A-F9B2-0948-B26C-25465ACC2798}" srcOrd="0" destOrd="0" parTransId="{09FD526D-C985-3940-9FC4-C11BE29D9446}" sibTransId="{EA0298DA-D362-C74C-9CB7-49DF15A48EC3}"/>
    <dgm:cxn modelId="{A7B9FBB3-D88B-8541-8550-1EC3F68A8E1C}" type="presParOf" srcId="{F40AAC70-FCF3-5C49-A0DD-EF439EC3CE22}" destId="{A9174478-A7C5-6F4E-A82B-E3CD4FF8641C}" srcOrd="0" destOrd="0" presId="urn:microsoft.com/office/officeart/2005/8/layout/hierarchy2"/>
    <dgm:cxn modelId="{764700BF-795A-ED43-AA6D-D3786013D698}" type="presParOf" srcId="{A9174478-A7C5-6F4E-A82B-E3CD4FF8641C}" destId="{365B577E-2E9E-1F4F-A8A3-01A8EDCEDED6}" srcOrd="0" destOrd="0" presId="urn:microsoft.com/office/officeart/2005/8/layout/hierarchy2"/>
    <dgm:cxn modelId="{E1BF115F-5DEA-8F4D-A6B9-262C68774E7C}" type="presParOf" srcId="{A9174478-A7C5-6F4E-A82B-E3CD4FF8641C}" destId="{8A514870-D0D3-E046-8957-28C860D20589}" srcOrd="1" destOrd="0" presId="urn:microsoft.com/office/officeart/2005/8/layout/hierarchy2"/>
    <dgm:cxn modelId="{3B4F2713-1D13-544D-A1CA-7CD3D26E440C}" type="presParOf" srcId="{8A514870-D0D3-E046-8957-28C860D20589}" destId="{D9FC634E-42E2-6B4F-93A9-E855CB003E52}" srcOrd="0" destOrd="0" presId="urn:microsoft.com/office/officeart/2005/8/layout/hierarchy2"/>
    <dgm:cxn modelId="{1BF6BA94-515E-8548-BC37-1CFABD7C5779}" type="presParOf" srcId="{D9FC634E-42E2-6B4F-93A9-E855CB003E52}" destId="{F521B7AF-88CB-D04C-90A0-0D980ED798CF}" srcOrd="0" destOrd="0" presId="urn:microsoft.com/office/officeart/2005/8/layout/hierarchy2"/>
    <dgm:cxn modelId="{F1B8D771-2953-E14F-A787-0243C0AFBBD6}" type="presParOf" srcId="{8A514870-D0D3-E046-8957-28C860D20589}" destId="{B81EA234-EE40-844C-A6F9-5E212796DFC8}" srcOrd="1" destOrd="0" presId="urn:microsoft.com/office/officeart/2005/8/layout/hierarchy2"/>
    <dgm:cxn modelId="{394D093E-191D-0943-BF59-909830D91375}" type="presParOf" srcId="{B81EA234-EE40-844C-A6F9-5E212796DFC8}" destId="{FED03D5D-1463-9741-B901-779871F81E9C}" srcOrd="0" destOrd="0" presId="urn:microsoft.com/office/officeart/2005/8/layout/hierarchy2"/>
    <dgm:cxn modelId="{AC887C47-C91E-9B43-B4AD-586B601E01C7}" type="presParOf" srcId="{B81EA234-EE40-844C-A6F9-5E212796DFC8}" destId="{FAF2096F-EB7E-BE43-8EF1-840E6126C2E5}" srcOrd="1" destOrd="0" presId="urn:microsoft.com/office/officeart/2005/8/layout/hierarchy2"/>
    <dgm:cxn modelId="{B498BB92-915A-5745-92D8-12FB9AA5CCC9}" type="presParOf" srcId="{FAF2096F-EB7E-BE43-8EF1-840E6126C2E5}" destId="{CB5FEB1A-D531-664A-A46B-25CB9276C205}" srcOrd="0" destOrd="0" presId="urn:microsoft.com/office/officeart/2005/8/layout/hierarchy2"/>
    <dgm:cxn modelId="{10982F5E-201C-9C4F-A832-15BD89FAE853}" type="presParOf" srcId="{CB5FEB1A-D531-664A-A46B-25CB9276C205}" destId="{A0A0F6B7-8B01-0644-89E2-AAC1EFF2C0CD}" srcOrd="0" destOrd="0" presId="urn:microsoft.com/office/officeart/2005/8/layout/hierarchy2"/>
    <dgm:cxn modelId="{BFC7F3C9-2342-5348-86EA-ACF066ABF264}" type="presParOf" srcId="{FAF2096F-EB7E-BE43-8EF1-840E6126C2E5}" destId="{995EB2CB-16F8-E941-A524-ED009C51CB5C}" srcOrd="1" destOrd="0" presId="urn:microsoft.com/office/officeart/2005/8/layout/hierarchy2"/>
    <dgm:cxn modelId="{24B77017-93C5-6D41-9813-68761CC30D21}" type="presParOf" srcId="{995EB2CB-16F8-E941-A524-ED009C51CB5C}" destId="{D14A5C35-5E37-1E4A-BCEA-253EB53FA821}" srcOrd="0" destOrd="0" presId="urn:microsoft.com/office/officeart/2005/8/layout/hierarchy2"/>
    <dgm:cxn modelId="{9E94819B-0057-004B-B37A-922BC9D9D13F}" type="presParOf" srcId="{995EB2CB-16F8-E941-A524-ED009C51CB5C}" destId="{F64A6096-3465-FA4C-9E71-D74A4BAC9F40}" srcOrd="1" destOrd="0" presId="urn:microsoft.com/office/officeart/2005/8/layout/hierarchy2"/>
    <dgm:cxn modelId="{85797EE4-BE58-8E4B-9B94-BAEDE7C697C1}" type="presParOf" srcId="{FAF2096F-EB7E-BE43-8EF1-840E6126C2E5}" destId="{1428C8DD-9FA8-1E4F-A966-661D5F594B45}" srcOrd="2" destOrd="0" presId="urn:microsoft.com/office/officeart/2005/8/layout/hierarchy2"/>
    <dgm:cxn modelId="{CB071093-244A-9A47-B154-5F50A24CB626}" type="presParOf" srcId="{1428C8DD-9FA8-1E4F-A966-661D5F594B45}" destId="{AF33248D-82A9-F644-A6EC-D4BCDA263AE6}" srcOrd="0" destOrd="0" presId="urn:microsoft.com/office/officeart/2005/8/layout/hierarchy2"/>
    <dgm:cxn modelId="{6DA69057-190E-3A45-A414-1AF845C6DD19}" type="presParOf" srcId="{FAF2096F-EB7E-BE43-8EF1-840E6126C2E5}" destId="{42462E8A-68BF-DC44-BE84-81DA47182979}" srcOrd="3" destOrd="0" presId="urn:microsoft.com/office/officeart/2005/8/layout/hierarchy2"/>
    <dgm:cxn modelId="{7B96ABAB-F922-FC4C-8805-AE63205F44F8}" type="presParOf" srcId="{42462E8A-68BF-DC44-BE84-81DA47182979}" destId="{61AB642D-1D61-8D46-B7A8-B32EB33E7ED3}" srcOrd="0" destOrd="0" presId="urn:microsoft.com/office/officeart/2005/8/layout/hierarchy2"/>
    <dgm:cxn modelId="{BC967DFE-21EC-F04E-AA02-87FB61AC8884}" type="presParOf" srcId="{42462E8A-68BF-DC44-BE84-81DA47182979}" destId="{ACF0167F-E82F-844F-955B-46DF5DD3C0E0}" srcOrd="1" destOrd="0" presId="urn:microsoft.com/office/officeart/2005/8/layout/hierarchy2"/>
    <dgm:cxn modelId="{1486229E-2A99-4148-A091-B314E97DEF75}" type="presParOf" srcId="{FAF2096F-EB7E-BE43-8EF1-840E6126C2E5}" destId="{6F31C222-6DA4-6B45-AE4E-CEE05CC89A29}" srcOrd="4" destOrd="0" presId="urn:microsoft.com/office/officeart/2005/8/layout/hierarchy2"/>
    <dgm:cxn modelId="{9A1A8D70-7E7D-834C-8135-71A7D9104FBA}" type="presParOf" srcId="{6F31C222-6DA4-6B45-AE4E-CEE05CC89A29}" destId="{DBD54394-A6AC-F843-8DE7-B08EDD43B3CF}" srcOrd="0" destOrd="0" presId="urn:microsoft.com/office/officeart/2005/8/layout/hierarchy2"/>
    <dgm:cxn modelId="{84FAD582-2D0D-D74E-9841-947FEF9F74CE}" type="presParOf" srcId="{FAF2096F-EB7E-BE43-8EF1-840E6126C2E5}" destId="{894DE458-76E2-6E4A-8961-3C69BC5E38FB}" srcOrd="5" destOrd="0" presId="urn:microsoft.com/office/officeart/2005/8/layout/hierarchy2"/>
    <dgm:cxn modelId="{7E2CAC00-399B-7549-9BE4-68E5AD9C8465}" type="presParOf" srcId="{894DE458-76E2-6E4A-8961-3C69BC5E38FB}" destId="{6D13FE19-5977-4E43-9BCA-CF9AF97E10DC}" srcOrd="0" destOrd="0" presId="urn:microsoft.com/office/officeart/2005/8/layout/hierarchy2"/>
    <dgm:cxn modelId="{689D80BE-8118-6D4F-B0D7-ADC7918A19AA}" type="presParOf" srcId="{894DE458-76E2-6E4A-8961-3C69BC5E38FB}" destId="{C6F022BF-4D53-3341-BE06-90FECDDAC9FD}" srcOrd="1" destOrd="0" presId="urn:microsoft.com/office/officeart/2005/8/layout/hierarchy2"/>
    <dgm:cxn modelId="{A1DEF7DE-CE1F-EB4B-8076-0AE3D800B2DB}" type="presParOf" srcId="{8A514870-D0D3-E046-8957-28C860D20589}" destId="{4FEE7E21-A0B2-DA42-BF42-419B9A3CDE0F}" srcOrd="2" destOrd="0" presId="urn:microsoft.com/office/officeart/2005/8/layout/hierarchy2"/>
    <dgm:cxn modelId="{55FD3239-A1A2-D34B-AAD3-9CB114E9D524}" type="presParOf" srcId="{4FEE7E21-A0B2-DA42-BF42-419B9A3CDE0F}" destId="{61CE3592-05B3-1840-9816-F9ED50B2182A}" srcOrd="0" destOrd="0" presId="urn:microsoft.com/office/officeart/2005/8/layout/hierarchy2"/>
    <dgm:cxn modelId="{3346BB88-16F0-FE43-B394-DB1D95EFA13F}" type="presParOf" srcId="{8A514870-D0D3-E046-8957-28C860D20589}" destId="{E03C13B9-F37A-9F41-92EC-646CA8795585}" srcOrd="3" destOrd="0" presId="urn:microsoft.com/office/officeart/2005/8/layout/hierarchy2"/>
    <dgm:cxn modelId="{56048A33-517B-4C45-9423-C853BD28BB27}" type="presParOf" srcId="{E03C13B9-F37A-9F41-92EC-646CA8795585}" destId="{4DD80015-E4D3-8445-9468-EC73C26C2C96}" srcOrd="0" destOrd="0" presId="urn:microsoft.com/office/officeart/2005/8/layout/hierarchy2"/>
    <dgm:cxn modelId="{3FAA19A3-19BB-7241-944D-10A0C370F16B}" type="presParOf" srcId="{E03C13B9-F37A-9F41-92EC-646CA8795585}" destId="{1DC61709-88E4-F84B-855B-6DC4F8854B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142263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050747" cy="1470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142263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050747" cy="1470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B577E-2E9E-1F4F-A8A3-01A8EDCEDED6}">
      <dsp:nvSpPr>
        <dsp:cNvPr id="0" name=""/>
        <dsp:cNvSpPr/>
      </dsp:nvSpPr>
      <dsp:spPr>
        <a:xfrm>
          <a:off x="101" y="1656743"/>
          <a:ext cx="1883045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or </a:t>
          </a:r>
          <a:r>
            <a:rPr lang="en-US" sz="3200" b="1" i="1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sf</a:t>
          </a:r>
          <a:r>
            <a:rPr lang="en-US" sz="3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object</a:t>
          </a:r>
        </a:p>
      </dsp:txBody>
      <dsp:txXfrm>
        <a:off x="45859" y="1702501"/>
        <a:ext cx="1791529" cy="1470788"/>
      </dsp:txXfrm>
    </dsp:sp>
    <dsp:sp modelId="{D9FC634E-42E2-6B4F-93A9-E855CB003E52}">
      <dsp:nvSpPr>
        <dsp:cNvPr id="0" name=""/>
        <dsp:cNvSpPr/>
      </dsp:nvSpPr>
      <dsp:spPr>
        <a:xfrm rot="18995016">
          <a:off x="1643553" y="1805443"/>
          <a:ext cx="1751279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751279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75411" y="1792290"/>
        <a:ext cx="87563" cy="87563"/>
      </dsp:txXfrm>
    </dsp:sp>
    <dsp:sp modelId="{FED03D5D-1463-9741-B901-779871F81E9C}">
      <dsp:nvSpPr>
        <dsp:cNvPr id="0" name=""/>
        <dsp:cNvSpPr/>
      </dsp:nvSpPr>
      <dsp:spPr>
        <a:xfrm>
          <a:off x="3155238" y="453097"/>
          <a:ext cx="2221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Spatial attributes</a:t>
          </a:r>
        </a:p>
      </dsp:txBody>
      <dsp:txXfrm>
        <a:off x="3200996" y="498855"/>
        <a:ext cx="2130362" cy="1470788"/>
      </dsp:txXfrm>
    </dsp:sp>
    <dsp:sp modelId="{CB5FEB1A-D531-664A-A46B-25CB9276C205}">
      <dsp:nvSpPr>
        <dsp:cNvPr id="0" name=""/>
        <dsp:cNvSpPr/>
      </dsp:nvSpPr>
      <dsp:spPr>
        <a:xfrm rot="19863614">
          <a:off x="5292977" y="877566"/>
          <a:ext cx="1347633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47633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3102" y="874505"/>
        <a:ext cx="67381" cy="67381"/>
      </dsp:txXfrm>
    </dsp:sp>
    <dsp:sp modelId="{D14A5C35-5E37-1E4A-BCEA-253EB53FA821}">
      <dsp:nvSpPr>
        <dsp:cNvPr id="0" name=""/>
        <dsp:cNvSpPr/>
      </dsp:nvSpPr>
      <dsp:spPr>
        <a:xfrm>
          <a:off x="6556469" y="305193"/>
          <a:ext cx="2207099" cy="5538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Geocoordinates</a:t>
          </a:r>
        </a:p>
      </dsp:txBody>
      <dsp:txXfrm>
        <a:off x="6572692" y="321416"/>
        <a:ext cx="2174653" cy="521453"/>
      </dsp:txXfrm>
    </dsp:sp>
    <dsp:sp modelId="{1428C8DD-9FA8-1E4F-A966-661D5F594B45}">
      <dsp:nvSpPr>
        <dsp:cNvPr id="0" name=""/>
        <dsp:cNvSpPr/>
      </dsp:nvSpPr>
      <dsp:spPr>
        <a:xfrm rot="21506393">
          <a:off x="5376895" y="1187328"/>
          <a:ext cx="1196731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196731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5343" y="1188040"/>
        <a:ext cx="59836" cy="59836"/>
      </dsp:txXfrm>
    </dsp:sp>
    <dsp:sp modelId="{61AB642D-1D61-8D46-B7A8-B32EB33E7ED3}">
      <dsp:nvSpPr>
        <dsp:cNvPr id="0" name=""/>
        <dsp:cNvSpPr/>
      </dsp:nvSpPr>
      <dsp:spPr>
        <a:xfrm>
          <a:off x="6573405" y="924241"/>
          <a:ext cx="2207099" cy="5548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Boundaries</a:t>
          </a:r>
        </a:p>
      </dsp:txBody>
      <dsp:txXfrm>
        <a:off x="6589656" y="940492"/>
        <a:ext cx="2174597" cy="522350"/>
      </dsp:txXfrm>
    </dsp:sp>
    <dsp:sp modelId="{6F31C222-6DA4-6B45-AE4E-CEE05CC89A29}">
      <dsp:nvSpPr>
        <dsp:cNvPr id="0" name=""/>
        <dsp:cNvSpPr/>
      </dsp:nvSpPr>
      <dsp:spPr>
        <a:xfrm rot="1586442">
          <a:off x="5305894" y="1506796"/>
          <a:ext cx="1361762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361762" y="30629"/>
              </a:lnTo>
            </a:path>
          </a:pathLst>
        </a:custGeom>
        <a:noFill/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2731" y="1503382"/>
        <a:ext cx="68088" cy="68088"/>
      </dsp:txXfrm>
    </dsp:sp>
    <dsp:sp modelId="{6D13FE19-5977-4E43-9BCA-CF9AF97E10DC}">
      <dsp:nvSpPr>
        <dsp:cNvPr id="0" name=""/>
        <dsp:cNvSpPr/>
      </dsp:nvSpPr>
      <dsp:spPr>
        <a:xfrm>
          <a:off x="6596433" y="1562911"/>
          <a:ext cx="2207099" cy="555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Projection</a:t>
          </a:r>
        </a:p>
      </dsp:txBody>
      <dsp:txXfrm>
        <a:off x="6612700" y="1579178"/>
        <a:ext cx="2174565" cy="522849"/>
      </dsp:txXfrm>
    </dsp:sp>
    <dsp:sp modelId="{4FEE7E21-A0B2-DA42-BF42-419B9A3CDE0F}">
      <dsp:nvSpPr>
        <dsp:cNvPr id="0" name=""/>
        <dsp:cNvSpPr/>
      </dsp:nvSpPr>
      <dsp:spPr>
        <a:xfrm rot="2172907">
          <a:off x="1727422" y="2883495"/>
          <a:ext cx="1612100" cy="61259"/>
        </a:xfrm>
        <a:custGeom>
          <a:avLst/>
          <a:gdLst/>
          <a:ahLst/>
          <a:cxnLst/>
          <a:rect l="0" t="0" r="0" b="0"/>
          <a:pathLst>
            <a:path>
              <a:moveTo>
                <a:pt x="0" y="30629"/>
              </a:moveTo>
              <a:lnTo>
                <a:pt x="1612100" y="30629"/>
              </a:lnTo>
            </a:path>
          </a:pathLst>
        </a:custGeom>
        <a:noFill/>
        <a:ln w="264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3170" y="2873823"/>
        <a:ext cx="80605" cy="80605"/>
      </dsp:txXfrm>
    </dsp:sp>
    <dsp:sp modelId="{4DD80015-E4D3-8445-9468-EC73C26C2C96}">
      <dsp:nvSpPr>
        <dsp:cNvPr id="0" name=""/>
        <dsp:cNvSpPr/>
      </dsp:nvSpPr>
      <dsp:spPr>
        <a:xfrm>
          <a:off x="3183797" y="2609202"/>
          <a:ext cx="2218878" cy="156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Data attributes</a:t>
          </a:r>
        </a:p>
      </dsp:txBody>
      <dsp:txXfrm>
        <a:off x="3229555" y="2654960"/>
        <a:ext cx="2127362" cy="147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CE01D-CADC-9B4A-8904-6513A471B01C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8D93-92B9-7E4B-B98F-434692445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2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1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90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9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3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40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21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1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8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13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2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10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3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5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63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1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5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1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4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some examples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2"/>
            <a:ext cx="10464800" cy="1927225"/>
          </a:xfrm>
        </p:spPr>
        <p:txBody>
          <a:bodyPr anchor="b">
            <a:noAutofit/>
          </a:bodyPr>
          <a:lstStyle>
            <a:lvl1pPr>
              <a:defRPr sz="6400" cap="all" baseline="0"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67"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BEI_logo_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5461001"/>
            <a:ext cx="2635012" cy="1251188"/>
          </a:xfrm>
          <a:prstGeom prst="rect">
            <a:avLst/>
          </a:prstGeom>
        </p:spPr>
      </p:pic>
      <p:pic>
        <p:nvPicPr>
          <p:cNvPr id="11" name="Picture 10" descr="penn_full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5523799"/>
            <a:ext cx="3704236" cy="1219200"/>
          </a:xfrm>
          <a:prstGeom prst="rect">
            <a:avLst/>
          </a:prstGeom>
        </p:spPr>
      </p:pic>
      <p:pic>
        <p:nvPicPr>
          <p:cNvPr id="12" name="Picture 11" descr="IBI-logo-with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40" y="5523799"/>
            <a:ext cx="3301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4"/>
            <a:ext cx="10464800" cy="158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4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4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Helvetica Neue"/>
              <a:cs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10/24/19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1219170" rtl="0" eaLnBrk="1" latinLnBrk="0" hangingPunct="1">
        <a:spcBef>
          <a:spcPct val="0"/>
        </a:spcBef>
        <a:buNone/>
        <a:defRPr sz="4800" kern="1200" spc="-133" baseline="0">
          <a:solidFill>
            <a:schemeClr val="tx2"/>
          </a:solidFill>
          <a:latin typeface="Helvetica Neue"/>
          <a:ea typeface="+mj-ea"/>
          <a:cs typeface="Helvetica Neue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133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67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xiex@upenn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erriexie/SpatialAnalysisin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1EA1-6CD2-AA45-AEAC-873477787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Analyzing geospatial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3D8D4-D63A-8145-B6F9-095B4078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R/Medicine Conference Workshop  </a:t>
            </a:r>
          </a:p>
          <a:p>
            <a:pPr>
              <a:spcBef>
                <a:spcPts val="600"/>
              </a:spcBef>
            </a:pPr>
            <a:r>
              <a:rPr lang="en-US" dirty="0"/>
              <a:t>August 24, 2022 </a:t>
            </a:r>
          </a:p>
          <a:p>
            <a:pPr>
              <a:spcBef>
                <a:spcPts val="600"/>
              </a:spcBef>
            </a:pPr>
            <a:r>
              <a:rPr lang="en-US" dirty="0"/>
              <a:t>Sherrie Xie, VMD, PhD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1015DDE-3FDB-D24F-1F5B-0109EEE659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65657" y="2142964"/>
            <a:ext cx="36068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2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3DD9A3-8D5F-A649-8A24-86D7E906C016}"/>
              </a:ext>
            </a:extLst>
          </p:cNvPr>
          <p:cNvSpPr/>
          <p:nvPr/>
        </p:nvSpPr>
        <p:spPr>
          <a:xfrm>
            <a:off x="3139440" y="1524000"/>
            <a:ext cx="8747760" cy="499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4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913C79-E2F9-5A4D-B8BE-8AC6EAE957F1}"/>
              </a:ext>
            </a:extLst>
          </p:cNvPr>
          <p:cNvSpPr/>
          <p:nvPr/>
        </p:nvSpPr>
        <p:spPr>
          <a:xfrm>
            <a:off x="7711440" y="1524000"/>
            <a:ext cx="4175760" cy="499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0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data classes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6323" y="1860368"/>
          <a:ext cx="10574120" cy="439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219174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377757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4043791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402550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1328151767"/>
                    </a:ext>
                  </a:extLst>
                </a:gridCol>
                <a:gridCol w="2232318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 err="1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</a:t>
                      </a:r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framework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i="1" dirty="0">
                        <a:solidFill>
                          <a:schemeClr val="tx2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tx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sf framework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71136"/>
                  </a:ext>
                </a:extLst>
              </a:tr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Geometry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SpatialPointsDataFrame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SpatialLinesDataFrame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onaco" pitchFamily="2" charset="77"/>
                        </a:rPr>
                        <a:t>sf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Monaco" pitchFamily="2" charset="77"/>
                        </a:rPr>
                        <a:t>MULTILINESTRING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Monaco" pitchFamily="2" charset="77"/>
                        </a:rPr>
                        <a:t>SpatialPolygonsDataFrame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sf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Monaco" pitchFamily="2" charset="77"/>
                        </a:rPr>
                        <a:t>MULTIPOLYGON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Monaco" pitchFamily="2" charset="77"/>
                        </a:rPr>
                        <a:t>SpatialPixelsDataFrame</a:t>
                      </a: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Monaco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839689" y="316509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843789" y="393092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775681" y="457764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5" y="5517153"/>
            <a:ext cx="927172" cy="61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C684C-A754-CF47-A8DD-B56296C8EA09}"/>
              </a:ext>
            </a:extLst>
          </p:cNvPr>
          <p:cNvSpPr txBox="1"/>
          <p:nvPr/>
        </p:nvSpPr>
        <p:spPr>
          <a:xfrm>
            <a:off x="8046211" y="5641544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only handle vector data</a:t>
            </a:r>
          </a:p>
        </p:txBody>
      </p:sp>
    </p:spTree>
    <p:extLst>
      <p:ext uri="{BB962C8B-B14F-4D97-AF65-F5344CB8AC3E}">
        <p14:creationId xmlns:p14="http://schemas.microsoft.com/office/powerpoint/2010/main" val="396789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074873"/>
              </p:ext>
            </p:extLst>
          </p:nvPr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18698"/>
              </p:ext>
            </p:extLst>
          </p:nvPr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83C0E-BADC-474E-A866-2AC2886D7C06}"/>
              </a:ext>
            </a:extLst>
          </p:cNvPr>
          <p:cNvSpPr/>
          <p:nvPr/>
        </p:nvSpPr>
        <p:spPr>
          <a:xfrm>
            <a:off x="6261043" y="1809286"/>
            <a:ext cx="5661954" cy="478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/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/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83C0E-BADC-474E-A866-2AC2886D7C06}"/>
              </a:ext>
            </a:extLst>
          </p:cNvPr>
          <p:cNvSpPr/>
          <p:nvPr/>
        </p:nvSpPr>
        <p:spPr>
          <a:xfrm>
            <a:off x="6261043" y="4007796"/>
            <a:ext cx="5661954" cy="258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2670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 spatial objects comprise spatial and data attributes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987040-80C1-3940-A10F-9727BFA03C30}"/>
              </a:ext>
            </a:extLst>
          </p:cNvPr>
          <p:cNvGraphicFramePr/>
          <p:nvPr/>
        </p:nvGraphicFramePr>
        <p:xfrm>
          <a:off x="786611" y="1643270"/>
          <a:ext cx="8811915" cy="459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514935-0C2E-5C4F-8CE8-C8321F08C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807" y="1809286"/>
            <a:ext cx="1649908" cy="18421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6C2F81-BBC0-6441-8913-89F33AB7B76C}"/>
              </a:ext>
            </a:extLst>
          </p:cNvPr>
          <p:cNvGraphicFramePr>
            <a:graphicFrameLocks noGrp="1"/>
          </p:cNvGraphicFramePr>
          <p:nvPr/>
        </p:nvGraphicFramePr>
        <p:xfrm>
          <a:off x="6524324" y="4252479"/>
          <a:ext cx="3271520" cy="2002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57089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53020623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045678837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41183413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6186479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Var3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0972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9477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20992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83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129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95561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</a:t>
                      </a:r>
                      <a:r>
                        <a:rPr lang="en-US" sz="1400" b="0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384</a:t>
                      </a:r>
                      <a:endParaRPr lang="en-US" sz="14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7335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8D82DD-4C66-A848-BD23-0C818695D362}"/>
              </a:ext>
            </a:extLst>
          </p:cNvPr>
          <p:cNvSpPr txBox="1"/>
          <p:nvPr/>
        </p:nvSpPr>
        <p:spPr>
          <a:xfrm>
            <a:off x="10686761" y="296713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384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AF68ED-D290-2C45-A093-EDFB5D1A6940}"/>
              </a:ext>
            </a:extLst>
          </p:cNvPr>
          <p:cNvSpPr/>
          <p:nvPr/>
        </p:nvSpPr>
        <p:spPr>
          <a:xfrm>
            <a:off x="9861807" y="4609322"/>
            <a:ext cx="327222" cy="162447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0DC1-281A-B24C-9117-6C70F8B84AB9}"/>
              </a:ext>
            </a:extLst>
          </p:cNvPr>
          <p:cNvSpPr txBox="1"/>
          <p:nvPr/>
        </p:nvSpPr>
        <p:spPr>
          <a:xfrm>
            <a:off x="10346164" y="5123119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5BD9A-E573-EB4A-965F-76FEADFD0167}"/>
              </a:ext>
            </a:extLst>
          </p:cNvPr>
          <p:cNvSpPr txBox="1"/>
          <p:nvPr/>
        </p:nvSpPr>
        <p:spPr>
          <a:xfrm>
            <a:off x="3939574" y="543167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data.frame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format)</a:t>
            </a:r>
          </a:p>
        </p:txBody>
      </p:sp>
    </p:spTree>
    <p:extLst>
      <p:ext uri="{BB962C8B-B14F-4D97-AF65-F5344CB8AC3E}">
        <p14:creationId xmlns:p14="http://schemas.microsoft.com/office/powerpoint/2010/main" val="229190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Broadly speaking, goal is to assess for </a:t>
            </a:r>
            <a:r>
              <a:rPr lang="en-US" b="1" u="sng" dirty="0">
                <a:solidFill>
                  <a:srgbClr val="841D2D"/>
                </a:solidFill>
              </a:rPr>
              <a:t>spatial patterns </a:t>
            </a:r>
            <a:r>
              <a:rPr lang="en-US" dirty="0"/>
              <a:t>of disease risk or incidence</a:t>
            </a:r>
          </a:p>
          <a:p>
            <a:pPr>
              <a:spcBef>
                <a:spcPts val="2400"/>
              </a:spcBef>
            </a:pPr>
            <a:r>
              <a:rPr lang="en-US" dirty="0"/>
              <a:t>Presence of spatial patterns may support specific etiologies or risk factors (e.g., environmental hazards or infectious processes)  </a:t>
            </a:r>
          </a:p>
          <a:p>
            <a:pPr>
              <a:spcBef>
                <a:spcPts val="2400"/>
              </a:spcBef>
            </a:pPr>
            <a:r>
              <a:rPr lang="en-US" dirty="0"/>
              <a:t>Formal investigation of spatial patterns relies on spatial statistics</a:t>
            </a:r>
          </a:p>
          <a:p>
            <a:pPr>
              <a:spcBef>
                <a:spcPts val="2400"/>
              </a:spcBef>
            </a:pPr>
            <a:r>
              <a:rPr lang="en-US" b="1" u="sng" dirty="0">
                <a:solidFill>
                  <a:srgbClr val="841D2D"/>
                </a:solidFill>
              </a:rPr>
              <a:t>Spatial epidemiology</a:t>
            </a:r>
            <a:r>
              <a:rPr lang="en-US" b="1" dirty="0">
                <a:solidFill>
                  <a:srgbClr val="841D2D"/>
                </a:solidFill>
              </a:rPr>
              <a:t> </a:t>
            </a:r>
            <a:r>
              <a:rPr lang="en-US" dirty="0"/>
              <a:t>involves visualizing (mapping) and applying spatial statistics to study geographic variations of disease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11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spatial patterns</a:t>
            </a:r>
          </a:p>
        </p:txBody>
      </p:sp>
      <p:pic>
        <p:nvPicPr>
          <p:cNvPr id="6148" name="Picture 4" descr="SAC_illu">
            <a:extLst>
              <a:ext uri="{FF2B5EF4-FFF2-40B4-BE49-F238E27FC236}">
                <a16:creationId xmlns:a16="http://schemas.microsoft.com/office/drawing/2014/main" id="{2DBC3324-1630-AB5B-EC76-A8C9C0A7F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29" b="23219"/>
          <a:stretch/>
        </p:blipFill>
        <p:spPr bwMode="auto">
          <a:xfrm>
            <a:off x="4856614" y="1690859"/>
            <a:ext cx="2873295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C_illu">
            <a:extLst>
              <a:ext uri="{FF2B5EF4-FFF2-40B4-BE49-F238E27FC236}">
                <a16:creationId xmlns:a16="http://schemas.microsoft.com/office/drawing/2014/main" id="{1AC494BE-2641-635C-E1A7-DE470B22C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9" r="33562" b="23219"/>
          <a:stretch/>
        </p:blipFill>
        <p:spPr bwMode="auto">
          <a:xfrm>
            <a:off x="452034" y="1690859"/>
            <a:ext cx="3687913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AC_illu">
            <a:extLst>
              <a:ext uri="{FF2B5EF4-FFF2-40B4-BE49-F238E27FC236}">
                <a16:creationId xmlns:a16="http://schemas.microsoft.com/office/drawing/2014/main" id="{6BC508ED-FDEC-601D-CF5D-47DB41CC3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9" r="-263" b="23219"/>
          <a:stretch/>
        </p:blipFill>
        <p:spPr bwMode="auto">
          <a:xfrm>
            <a:off x="8446576" y="1690859"/>
            <a:ext cx="3057496" cy="30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5F751-502C-B1C4-2F8C-11D0C31F2CC2}"/>
              </a:ext>
            </a:extLst>
          </p:cNvPr>
          <p:cNvSpPr txBox="1"/>
          <p:nvPr/>
        </p:nvSpPr>
        <p:spPr>
          <a:xfrm>
            <a:off x="986494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</a:p>
          <a:p>
            <a:pPr algn="ctr">
              <a:spcBef>
                <a:spcPts val="1400"/>
              </a:spcBef>
            </a:pP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spatial autocorrelation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F5078-EE48-ACDD-BA91-1475BFB97E3E}"/>
              </a:ext>
            </a:extLst>
          </p:cNvPr>
          <p:cNvSpPr txBox="1"/>
          <p:nvPr/>
        </p:nvSpPr>
        <p:spPr>
          <a:xfrm>
            <a:off x="4983765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NON-RANDOM</a:t>
            </a:r>
          </a:p>
          <a:p>
            <a:pPr algn="ctr">
              <a:spcBef>
                <a:spcPts val="1400"/>
              </a:spcBef>
            </a:pPr>
            <a:r>
              <a:rPr lang="en-US" sz="2400" i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spatial autocorrelation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C3F9F-E360-3D37-E352-D76AE48B47D6}"/>
              </a:ext>
            </a:extLst>
          </p:cNvPr>
          <p:cNvSpPr txBox="1"/>
          <p:nvPr/>
        </p:nvSpPr>
        <p:spPr>
          <a:xfrm>
            <a:off x="8716855" y="4850873"/>
            <a:ext cx="2618992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NON-RANDOM</a:t>
            </a:r>
          </a:p>
          <a:p>
            <a:pPr algn="ctr">
              <a:spcBef>
                <a:spcPts val="1400"/>
              </a:spcBef>
            </a:pPr>
            <a:r>
              <a:rPr lang="en-US" sz="2400" i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spatial autocorrelation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32E7B-61CB-CEBE-8184-CBF0ED31F051}"/>
              </a:ext>
            </a:extLst>
          </p:cNvPr>
          <p:cNvSpPr txBox="1"/>
          <p:nvPr/>
        </p:nvSpPr>
        <p:spPr>
          <a:xfrm>
            <a:off x="3056192" y="6442058"/>
            <a:ext cx="9093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thewinnower.com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/papers/2847-some-methods-for-measuring-and-correcting-for-spatial-autocorrelation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8739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4911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positive spatial autocorrelation</a:t>
            </a:r>
          </a:p>
        </p:txBody>
      </p:sp>
      <p:pic>
        <p:nvPicPr>
          <p:cNvPr id="7170" name="Picture 2" descr="Spatial statistics: Spatial Autocorrelation - ppt download">
            <a:extLst>
              <a:ext uri="{FF2B5EF4-FFF2-40B4-BE49-F238E27FC236}">
                <a16:creationId xmlns:a16="http://schemas.microsoft.com/office/drawing/2014/main" id="{E48D53D9-21CA-49FB-73C0-C97BCC7BB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t="22222"/>
          <a:stretch/>
        </p:blipFill>
        <p:spPr bwMode="auto">
          <a:xfrm>
            <a:off x="2634712" y="1415511"/>
            <a:ext cx="803328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29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4/10/20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BBD84-EC98-C3C4-282D-B2B232631AFE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BA8CB-C6A1-0963-D346-EF7A8C9A5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9"/>
          <a:stretch/>
        </p:blipFill>
        <p:spPr>
          <a:xfrm>
            <a:off x="2199271" y="1329154"/>
            <a:ext cx="7793457" cy="50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218C-3D55-5149-80F5-0F73B5F5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903C-DD40-054D-8FFE-115F0F26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86" y="1682220"/>
            <a:ext cx="10972800" cy="4876800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2400" dirty="0"/>
              <a:t>Spatial data in R </a:t>
            </a:r>
          </a:p>
          <a:p>
            <a:pPr lvl="1">
              <a:spcBef>
                <a:spcPts val="1000"/>
              </a:spcBef>
              <a:buFont typeface="System Font Regular"/>
              <a:buChar char="-"/>
            </a:pPr>
            <a:r>
              <a:rPr lang="en-US" dirty="0"/>
              <a:t>Spatial data types – points, lines, polygons, and </a:t>
            </a:r>
            <a:r>
              <a:rPr lang="en-US" dirty="0" err="1"/>
              <a:t>rasters</a:t>
            </a:r>
            <a:endParaRPr lang="en-US" dirty="0"/>
          </a:p>
          <a:p>
            <a:pPr>
              <a:spcBef>
                <a:spcPts val="2000"/>
              </a:spcBef>
            </a:pPr>
            <a:r>
              <a:rPr lang="en-US" sz="2400" dirty="0"/>
              <a:t>Brief introduction to analysis of spatial health data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–– BREAK #1 ––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Case example: Lyme disease in New York State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Global clustering analysis (Moran’s </a:t>
            </a:r>
            <a:r>
              <a:rPr lang="en-US" sz="2400" i="1" dirty="0"/>
              <a:t>I</a:t>
            </a:r>
            <a:r>
              <a:rPr lang="en-US" sz="2400" dirty="0"/>
              <a:t>)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–– BREAK #2 –– </a:t>
            </a:r>
          </a:p>
          <a:p>
            <a:pPr>
              <a:spcBef>
                <a:spcPts val="2000"/>
              </a:spcBef>
            </a:pPr>
            <a:r>
              <a:rPr lang="en-US" sz="2400" dirty="0"/>
              <a:t>Local clustering analysis (LISA – local Moran’s </a:t>
            </a:r>
            <a:r>
              <a:rPr lang="en-US" sz="2400" i="1" dirty="0"/>
              <a:t>I</a:t>
            </a:r>
            <a:r>
              <a:rPr lang="en-US" sz="2400" dirty="0"/>
              <a:t>)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1DC26-C5C1-B54A-A30F-BC10D71A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80" y="759926"/>
            <a:ext cx="2656206" cy="1900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22ECA-588A-9940-BDDF-D4C55D03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568" y="4887220"/>
            <a:ext cx="1898190" cy="16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B4791-2F15-0247-8427-0E6955F6A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6" b="2644"/>
          <a:stretch/>
        </p:blipFill>
        <p:spPr>
          <a:xfrm>
            <a:off x="9590568" y="2886456"/>
            <a:ext cx="1898190" cy="18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82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CBE7A-0504-D10F-A17C-ED0F9A9E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04" y="1226346"/>
            <a:ext cx="6741695" cy="52003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212CC09-9EF8-FE80-2FFC-4BDC272C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7/15/20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9CFE9-B941-82A1-3954-AAF7E55876C7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</p:spTree>
    <p:extLst>
      <p:ext uri="{BB962C8B-B14F-4D97-AF65-F5344CB8AC3E}">
        <p14:creationId xmlns:p14="http://schemas.microsoft.com/office/powerpoint/2010/main" val="47559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B0AE65-222C-7FE6-F315-97D3DEE1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37" y="1230057"/>
            <a:ext cx="6677526" cy="52893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68986E-9E6E-82E4-00BC-619D660A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8554"/>
            <a:ext cx="10972800" cy="990600"/>
          </a:xfrm>
        </p:spPr>
        <p:txBody>
          <a:bodyPr>
            <a:normAutofit/>
          </a:bodyPr>
          <a:lstStyle/>
          <a:p>
            <a:r>
              <a:rPr lang="en-US" sz="4200" dirty="0"/>
              <a:t>Covid incidence (7-d average) 11/14/20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76455-41EE-F6BE-7C88-F63940AC9B76}"/>
              </a:ext>
            </a:extLst>
          </p:cNvPr>
          <p:cNvSpPr txBox="1"/>
          <p:nvPr/>
        </p:nvSpPr>
        <p:spPr>
          <a:xfrm>
            <a:off x="3983791" y="6519446"/>
            <a:ext cx="8208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www.savi.org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/2020/10/09/animated-map-of-new-u-s-covid-19-cases-over-time/</a:t>
            </a:r>
          </a:p>
        </p:txBody>
      </p:sp>
    </p:spTree>
    <p:extLst>
      <p:ext uri="{BB962C8B-B14F-4D97-AF65-F5344CB8AC3E}">
        <p14:creationId xmlns:p14="http://schemas.microsoft.com/office/powerpoint/2010/main" val="4446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health data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DD7A6E-BA07-6944-A1F5-F18023D97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715111"/>
              </p:ext>
            </p:extLst>
          </p:nvPr>
        </p:nvGraphicFramePr>
        <p:xfrm>
          <a:off x="756323" y="1860368"/>
          <a:ext cx="10826078" cy="41532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34660">
                  <a:extLst>
                    <a:ext uri="{9D8B030D-6E8A-4147-A177-3AD203B41FA5}">
                      <a16:colId xmlns:a16="http://schemas.microsoft.com/office/drawing/2014/main" val="3707839727"/>
                    </a:ext>
                  </a:extLst>
                </a:gridCol>
                <a:gridCol w="1379517">
                  <a:extLst>
                    <a:ext uri="{9D8B030D-6E8A-4147-A177-3AD203B41FA5}">
                      <a16:colId xmlns:a16="http://schemas.microsoft.com/office/drawing/2014/main" val="3523682241"/>
                    </a:ext>
                  </a:extLst>
                </a:gridCol>
                <a:gridCol w="427439">
                  <a:extLst>
                    <a:ext uri="{9D8B030D-6E8A-4147-A177-3AD203B41FA5}">
                      <a16:colId xmlns:a16="http://schemas.microsoft.com/office/drawing/2014/main" val="849673027"/>
                    </a:ext>
                  </a:extLst>
                </a:gridCol>
                <a:gridCol w="427439">
                  <a:extLst>
                    <a:ext uri="{9D8B030D-6E8A-4147-A177-3AD203B41FA5}">
                      <a16:colId xmlns:a16="http://schemas.microsoft.com/office/drawing/2014/main" val="2968996839"/>
                    </a:ext>
                  </a:extLst>
                </a:gridCol>
                <a:gridCol w="3181334">
                  <a:extLst>
                    <a:ext uri="{9D8B030D-6E8A-4147-A177-3AD203B41FA5}">
                      <a16:colId xmlns:a16="http://schemas.microsoft.com/office/drawing/2014/main" val="3030844874"/>
                    </a:ext>
                  </a:extLst>
                </a:gridCol>
                <a:gridCol w="371959">
                  <a:extLst>
                    <a:ext uri="{9D8B030D-6E8A-4147-A177-3AD203B41FA5}">
                      <a16:colId xmlns:a16="http://schemas.microsoft.com/office/drawing/2014/main" val="4075870080"/>
                    </a:ext>
                  </a:extLst>
                </a:gridCol>
                <a:gridCol w="4003730">
                  <a:extLst>
                    <a:ext uri="{9D8B030D-6E8A-4147-A177-3AD203B41FA5}">
                      <a16:colId xmlns:a16="http://schemas.microsoft.com/office/drawing/2014/main" val="2732230676"/>
                    </a:ext>
                  </a:extLst>
                </a:gridCol>
              </a:tblGrid>
              <a:tr h="568848">
                <a:tc gridSpan="2">
                  <a:txBody>
                    <a:bodyPr/>
                    <a:lstStyle/>
                    <a:p>
                      <a:pPr algn="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GIS data type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Health data example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Example analysis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9295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Points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Locations of cases and controls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for spatial heterogeneity in disease risk and identify hotspots (e.g., spatial GAM model)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50154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sources of exposure (e.g., freeways)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association between outcome and proximity to exposure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533289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Polygons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Regional count or rate data (e.g., incidence rate by county)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for global clustering (e.g., Moran’s I) or local clustering (e.g., LISA) of cases</a:t>
                      </a: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629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i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Raster of health-related exposures (e.g., pollution, green space)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Assess association between incidence rate for a location and exposure at that location</a:t>
                      </a:r>
                      <a:r>
                        <a:rPr lang="en-US" sz="1800" baseline="30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841D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835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4FC0A-0A02-1E4C-84B2-34EAFB412C60}"/>
              </a:ext>
            </a:extLst>
          </p:cNvPr>
          <p:cNvGrpSpPr/>
          <p:nvPr/>
        </p:nvGrpSpPr>
        <p:grpSpPr>
          <a:xfrm>
            <a:off x="932677" y="2855131"/>
            <a:ext cx="870341" cy="329184"/>
            <a:chOff x="967798" y="3301058"/>
            <a:chExt cx="870341" cy="3291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102928-1E65-1D4A-8706-B1F246518956}"/>
                </a:ext>
              </a:extLst>
            </p:cNvPr>
            <p:cNvSpPr/>
            <p:nvPr/>
          </p:nvSpPr>
          <p:spPr>
            <a:xfrm>
              <a:off x="967798" y="3383354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88A58-FCE4-604E-862D-C68DA99E4F14}"/>
                </a:ext>
              </a:extLst>
            </p:cNvPr>
            <p:cNvSpPr/>
            <p:nvPr/>
          </p:nvSpPr>
          <p:spPr>
            <a:xfrm>
              <a:off x="1291310" y="3465650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E495DF-4C7E-BB49-935B-E4A24BDDF981}"/>
                </a:ext>
              </a:extLst>
            </p:cNvPr>
            <p:cNvSpPr/>
            <p:nvPr/>
          </p:nvSpPr>
          <p:spPr>
            <a:xfrm>
              <a:off x="1673547" y="3301058"/>
              <a:ext cx="164592" cy="16459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555F5-8E43-A941-872B-661067266C42}"/>
              </a:ext>
            </a:extLst>
          </p:cNvPr>
          <p:cNvGrpSpPr/>
          <p:nvPr/>
        </p:nvGrpSpPr>
        <p:grpSpPr>
          <a:xfrm>
            <a:off x="936777" y="3620965"/>
            <a:ext cx="1108753" cy="290899"/>
            <a:chOff x="901525" y="4138424"/>
            <a:chExt cx="1108753" cy="2908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8735ED-A110-5249-B299-13B0744FB8B2}"/>
                </a:ext>
              </a:extLst>
            </p:cNvPr>
            <p:cNvSpPr/>
            <p:nvPr/>
          </p:nvSpPr>
          <p:spPr>
            <a:xfrm>
              <a:off x="1171242" y="430130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897B18-4448-1D4B-85E5-57E7B52AF797}"/>
                </a:ext>
              </a:extLst>
            </p:cNvPr>
            <p:cNvSpPr/>
            <p:nvPr/>
          </p:nvSpPr>
          <p:spPr>
            <a:xfrm>
              <a:off x="1608978" y="4152838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6D5117-CF75-7547-8A9B-9F98D22767FB}"/>
                </a:ext>
              </a:extLst>
            </p:cNvPr>
            <p:cNvGrpSpPr/>
            <p:nvPr/>
          </p:nvGrpSpPr>
          <p:grpSpPr>
            <a:xfrm>
              <a:off x="901525" y="4138424"/>
              <a:ext cx="1108753" cy="239529"/>
              <a:chOff x="924517" y="3939406"/>
              <a:chExt cx="1108753" cy="23952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BF8E6E-BF9E-C240-924F-9D1EBBB9C201}"/>
                  </a:ext>
                </a:extLst>
              </p:cNvPr>
              <p:cNvSpPr/>
              <p:nvPr/>
            </p:nvSpPr>
            <p:spPr>
              <a:xfrm>
                <a:off x="924517" y="3987251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A1898A4-FB30-D84C-A1D8-5E6A9B63ACD6}"/>
                  </a:ext>
                </a:extLst>
              </p:cNvPr>
              <p:cNvSpPr/>
              <p:nvPr/>
            </p:nvSpPr>
            <p:spPr>
              <a:xfrm>
                <a:off x="1905254" y="3939406"/>
                <a:ext cx="128016" cy="1280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3D8BFC-DA44-424B-BFBF-4BA7E7A79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24" y="4055714"/>
                <a:ext cx="278133" cy="116240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783E00-A35E-EA4D-9E6E-7D1730EEE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2327" y="4006020"/>
                <a:ext cx="436911" cy="172915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EF9F7-40A2-AA44-8B56-C947E9F3F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639" y="4009322"/>
                <a:ext cx="278261" cy="12509"/>
              </a:xfrm>
              <a:prstGeom prst="line">
                <a:avLst/>
              </a:prstGeom>
              <a:ln w="889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503FC-364E-9E4E-83C1-13859BB41024}"/>
              </a:ext>
            </a:extLst>
          </p:cNvPr>
          <p:cNvGrpSpPr/>
          <p:nvPr/>
        </p:nvGrpSpPr>
        <p:grpSpPr>
          <a:xfrm>
            <a:off x="868669" y="4267680"/>
            <a:ext cx="976434" cy="730029"/>
            <a:chOff x="1011861" y="4480014"/>
            <a:chExt cx="976434" cy="730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05935-85AA-DA43-9EFC-3A7E90707AA8}"/>
                </a:ext>
              </a:extLst>
            </p:cNvPr>
            <p:cNvSpPr/>
            <p:nvPr/>
          </p:nvSpPr>
          <p:spPr>
            <a:xfrm>
              <a:off x="1011861" y="485976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853C79-8847-9E41-9F40-6F0186A17B07}"/>
                </a:ext>
              </a:extLst>
            </p:cNvPr>
            <p:cNvSpPr/>
            <p:nvPr/>
          </p:nvSpPr>
          <p:spPr>
            <a:xfrm>
              <a:off x="1786936" y="462523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E0C710-7622-9C40-A328-3865A251879C}"/>
                </a:ext>
              </a:extLst>
            </p:cNvPr>
            <p:cNvSpPr/>
            <p:nvPr/>
          </p:nvSpPr>
          <p:spPr>
            <a:xfrm>
              <a:off x="1860279" y="4845611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11D597-16B4-BF42-8240-E69C3E642B41}"/>
                </a:ext>
              </a:extLst>
            </p:cNvPr>
            <p:cNvSpPr/>
            <p:nvPr/>
          </p:nvSpPr>
          <p:spPr>
            <a:xfrm>
              <a:off x="1142336" y="4589833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871DA6-96CC-BC48-B8AC-01057C1B2C99}"/>
                </a:ext>
              </a:extLst>
            </p:cNvPr>
            <p:cNvSpPr/>
            <p:nvPr/>
          </p:nvSpPr>
          <p:spPr>
            <a:xfrm>
              <a:off x="1523217" y="4480014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nip Same Side Corner Rectangle 43">
              <a:extLst>
                <a:ext uri="{FF2B5EF4-FFF2-40B4-BE49-F238E27FC236}">
                  <a16:creationId xmlns:a16="http://schemas.microsoft.com/office/drawing/2014/main" id="{8317B2E7-244F-F340-8A9D-D7FA85CA9AC4}"/>
                </a:ext>
              </a:extLst>
            </p:cNvPr>
            <p:cNvSpPr/>
            <p:nvPr/>
          </p:nvSpPr>
          <p:spPr>
            <a:xfrm rot="20544154">
              <a:off x="1045277" y="4568611"/>
              <a:ext cx="821250" cy="476231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99D7E5-B012-C44C-93C1-89F1D662BB4E}"/>
                </a:ext>
              </a:extLst>
            </p:cNvPr>
            <p:cNvSpPr/>
            <p:nvPr/>
          </p:nvSpPr>
          <p:spPr>
            <a:xfrm>
              <a:off x="1078437" y="5082027"/>
              <a:ext cx="128016" cy="1280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A9137-7973-DB46-88DC-B4818B6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83" y="5207193"/>
            <a:ext cx="927172" cy="618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B0D74-A515-6BA7-26BB-51C16DDE8C9C}"/>
              </a:ext>
            </a:extLst>
          </p:cNvPr>
          <p:cNvSpPr txBox="1"/>
          <p:nvPr/>
        </p:nvSpPr>
        <p:spPr>
          <a:xfrm>
            <a:off x="556859" y="6139934"/>
            <a:ext cx="11025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Xie et al. (2017). </a:t>
            </a:r>
            <a:r>
              <a:rPr lang="en-US" sz="1600" i="1" dirty="0"/>
              <a:t>AMIA Summits on Translational Science Proceedings</a:t>
            </a:r>
            <a:r>
              <a:rPr lang="en-US" sz="1600" dirty="0"/>
              <a:t>; 2. Li et al. (2011). </a:t>
            </a:r>
            <a:r>
              <a:rPr lang="en-US" sz="1600" i="1" dirty="0"/>
              <a:t>Environmental Health</a:t>
            </a:r>
            <a:r>
              <a:rPr lang="en-US" sz="1600" dirty="0"/>
              <a:t>; 3. Chen et al. (2021). </a:t>
            </a:r>
            <a:r>
              <a:rPr lang="en-US" sz="1600" i="1" dirty="0"/>
              <a:t>Lancet Planetary Health</a:t>
            </a:r>
            <a:r>
              <a:rPr lang="en-US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532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joy your break! - Satisfied Seal | Make a Meme">
            <a:extLst>
              <a:ext uri="{FF2B5EF4-FFF2-40B4-BE49-F238E27FC236}">
                <a16:creationId xmlns:a16="http://schemas.microsoft.com/office/drawing/2014/main" id="{A67E6E06-213E-F053-8046-8768565B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07" y="860176"/>
            <a:ext cx="7725786" cy="513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As a reminder, the goal of spatial statistics is to assess for significant spatial patterns or trends</a:t>
            </a:r>
          </a:p>
          <a:p>
            <a:pPr>
              <a:spcBef>
                <a:spcPts val="2400"/>
              </a:spcBef>
            </a:pPr>
            <a:r>
              <a:rPr lang="en-US" dirty="0"/>
              <a:t>There are two broad categories of tests:</a:t>
            </a:r>
          </a:p>
          <a:p>
            <a:pPr marL="822951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Tests of </a:t>
            </a:r>
            <a:r>
              <a:rPr lang="en-US" b="1" dirty="0">
                <a:solidFill>
                  <a:srgbClr val="841D2D"/>
                </a:solidFill>
              </a:rPr>
              <a:t>GLOBAL</a:t>
            </a:r>
            <a:r>
              <a:rPr lang="en-US" dirty="0"/>
              <a:t> trends: looks for evidence of spatial heterogeneity across the entire study area </a:t>
            </a:r>
          </a:p>
          <a:p>
            <a:pPr marL="822951" lvl="1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Tests of </a:t>
            </a:r>
            <a:r>
              <a:rPr lang="en-US" b="1" dirty="0">
                <a:solidFill>
                  <a:srgbClr val="841D2D"/>
                </a:solidFill>
              </a:rPr>
              <a:t>LOCAL</a:t>
            </a:r>
            <a:r>
              <a:rPr lang="en-US" dirty="0"/>
              <a:t> trends: able to assess specific clusters </a:t>
            </a:r>
          </a:p>
        </p:txBody>
      </p:sp>
    </p:spTree>
    <p:extLst>
      <p:ext uri="{BB962C8B-B14F-4D97-AF65-F5344CB8AC3E}">
        <p14:creationId xmlns:p14="http://schemas.microsoft.com/office/powerpoint/2010/main" val="29923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global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H</a:t>
            </a:r>
            <a:r>
              <a:rPr lang="en-US" sz="2600" baseline="-25000" dirty="0"/>
              <a:t>0</a:t>
            </a:r>
            <a:r>
              <a:rPr lang="en-US" sz="2600" dirty="0"/>
              <a:t>: constant risk hypothesis – i.e., disease risk is constant throughout space 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Disease counts are the same for regions with the same population at risk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Incidence rates are the same if regions differ by population at risk</a:t>
            </a:r>
          </a:p>
          <a:p>
            <a:pPr>
              <a:spcBef>
                <a:spcPts val="2600"/>
              </a:spcBef>
            </a:pPr>
            <a:r>
              <a:rPr lang="en-US" dirty="0"/>
              <a:t>Moran’s </a:t>
            </a:r>
            <a:r>
              <a:rPr lang="en-US" i="1" dirty="0"/>
              <a:t>I</a:t>
            </a:r>
            <a:r>
              <a:rPr lang="en-US" dirty="0"/>
              <a:t> statistic is a measure of global spatial autocorrelation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If p-value is significant: evidence of spatial heterogeneity</a:t>
            </a:r>
          </a:p>
          <a:p>
            <a:pPr lvl="1">
              <a:spcBef>
                <a:spcPts val="1800"/>
              </a:spcBef>
              <a:buFont typeface="System Font Regular"/>
              <a:buChar char="-"/>
            </a:pPr>
            <a:r>
              <a:rPr lang="en-US" dirty="0"/>
              <a:t>If p-value is not significant: fail to reject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1137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Moran’s </a:t>
            </a:r>
            <a:r>
              <a:rPr lang="en-US" i="1" dirty="0"/>
              <a:t>I</a:t>
            </a:r>
          </a:p>
        </p:txBody>
      </p:sp>
      <p:pic>
        <p:nvPicPr>
          <p:cNvPr id="13314" name="Picture 2" descr="equation">
            <a:extLst>
              <a:ext uri="{FF2B5EF4-FFF2-40B4-BE49-F238E27FC236}">
                <a16:creationId xmlns:a16="http://schemas.microsoft.com/office/drawing/2014/main" id="{6E91E40C-26F7-1D9D-B8C3-9132B8C6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89" y="1749425"/>
            <a:ext cx="8225821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F2B5F-22AE-E140-746C-0C1C2EF60A16}"/>
              </a:ext>
            </a:extLst>
          </p:cNvPr>
          <p:cNvSpPr txBox="1"/>
          <p:nvPr/>
        </p:nvSpPr>
        <p:spPr>
          <a:xfrm>
            <a:off x="2998458" y="6443246"/>
            <a:ext cx="919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gis.stackexchange.com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/questions/421403/using-weight-component-in-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moran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21B1-047A-B02F-F513-815E083F5EC6}"/>
              </a:ext>
            </a:extLst>
          </p:cNvPr>
          <p:cNvSpPr txBox="1"/>
          <p:nvPr/>
        </p:nvSpPr>
        <p:spPr>
          <a:xfrm>
            <a:off x="948933" y="5108575"/>
            <a:ext cx="9831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Moran’s 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600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essentially a </a:t>
            </a:r>
            <a:r>
              <a:rPr lang="en-US" sz="26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COVARIANCE FUNCTION</a:t>
            </a:r>
          </a:p>
          <a:p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It is LARGE when </a:t>
            </a:r>
            <a:r>
              <a:rPr lang="en-US" sz="2600" i="1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en-US" sz="2600" i="1" baseline="-25000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600" i="1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en-US" sz="2600" i="1" baseline="-25000" dirty="0" err="1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  <a:r>
              <a:rPr lang="en-US" sz="2600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large at the same time!</a:t>
            </a:r>
          </a:p>
        </p:txBody>
      </p:sp>
    </p:spTree>
    <p:extLst>
      <p:ext uri="{BB962C8B-B14F-4D97-AF65-F5344CB8AC3E}">
        <p14:creationId xmlns:p14="http://schemas.microsoft.com/office/powerpoint/2010/main" val="243096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pick our weights?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F9BF9-2296-5528-ED14-740C1995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We are interested in seeing if polygons close to each other have very similar values</a:t>
            </a:r>
          </a:p>
          <a:p>
            <a:pPr>
              <a:spcBef>
                <a:spcPts val="2400"/>
              </a:spcBef>
            </a:pPr>
            <a:r>
              <a:rPr lang="en-US" dirty="0"/>
              <a:t>General idea is to give weight to polygons that are close together</a:t>
            </a:r>
          </a:p>
          <a:p>
            <a:pPr>
              <a:spcBef>
                <a:spcPts val="2400"/>
              </a:spcBef>
            </a:pPr>
            <a:r>
              <a:rPr lang="en-US" dirty="0"/>
              <a:t>But how do we define “close together”?</a:t>
            </a:r>
          </a:p>
        </p:txBody>
      </p:sp>
    </p:spTree>
    <p:extLst>
      <p:ext uri="{BB962C8B-B14F-4D97-AF65-F5344CB8AC3E}">
        <p14:creationId xmlns:p14="http://schemas.microsoft.com/office/powerpoint/2010/main" val="388802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"/>
            <a:ext cx="10972800" cy="990600"/>
          </a:xfrm>
        </p:spPr>
        <p:txBody>
          <a:bodyPr>
            <a:normAutofit/>
          </a:bodyPr>
          <a:lstStyle/>
          <a:p>
            <a:r>
              <a:rPr lang="en-US" dirty="0"/>
              <a:t>Different neighbor definitions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64191-6BBA-AEAC-09A3-C379E028595A}"/>
              </a:ext>
            </a:extLst>
          </p:cNvPr>
          <p:cNvSpPr txBox="1"/>
          <p:nvPr/>
        </p:nvSpPr>
        <p:spPr>
          <a:xfrm>
            <a:off x="953000" y="6148912"/>
            <a:ext cx="2995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CONTIGUITY-BASED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156C4-AA10-68CA-5242-DF35BF55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86" y="1527939"/>
            <a:ext cx="2340528" cy="4395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B8344-53D1-E0A8-2B48-356BBC00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672" y="1545523"/>
            <a:ext cx="2340880" cy="439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E81AA7-0483-7B11-C8DE-51A350C2F322}"/>
              </a:ext>
            </a:extLst>
          </p:cNvPr>
          <p:cNvSpPr txBox="1"/>
          <p:nvPr/>
        </p:nvSpPr>
        <p:spPr>
          <a:xfrm>
            <a:off x="4775945" y="6248219"/>
            <a:ext cx="2681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DISTANCE-BASED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43C13-E06C-517A-3956-87FBEBE961C1}"/>
              </a:ext>
            </a:extLst>
          </p:cNvPr>
          <p:cNvSpPr txBox="1"/>
          <p:nvPr/>
        </p:nvSpPr>
        <p:spPr>
          <a:xfrm>
            <a:off x="8772472" y="5979652"/>
            <a:ext cx="2059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NEAREST NEIGHBORS</a:t>
            </a:r>
            <a:endParaRPr lang="en-US" sz="2200" b="1" i="1" dirty="0">
              <a:solidFill>
                <a:srgbClr val="841D2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4AC420-4BF1-F3E7-E69F-4D17440BC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841" y="1527938"/>
            <a:ext cx="2347013" cy="44128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0A2057-8CE1-B73C-0B01-ABF5BADCE478}"/>
              </a:ext>
            </a:extLst>
          </p:cNvPr>
          <p:cNvSpPr txBox="1"/>
          <p:nvPr/>
        </p:nvSpPr>
        <p:spPr>
          <a:xfrm>
            <a:off x="6116857" y="4407070"/>
            <a:ext cx="1415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 = 50km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92BAFC-4BEF-B407-C30D-FB3E86AE487A}"/>
              </a:ext>
            </a:extLst>
          </p:cNvPr>
          <p:cNvSpPr/>
          <p:nvPr/>
        </p:nvSpPr>
        <p:spPr>
          <a:xfrm>
            <a:off x="5147681" y="3228788"/>
            <a:ext cx="969176" cy="93726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DAB669-A706-C388-1921-D5BC095A3306}"/>
              </a:ext>
            </a:extLst>
          </p:cNvPr>
          <p:cNvSpPr/>
          <p:nvPr/>
        </p:nvSpPr>
        <p:spPr>
          <a:xfrm>
            <a:off x="5518867" y="5211866"/>
            <a:ext cx="969176" cy="93726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D43A8-A899-5571-6A1A-A4A9964EAA92}"/>
              </a:ext>
            </a:extLst>
          </p:cNvPr>
          <p:cNvSpPr txBox="1"/>
          <p:nvPr/>
        </p:nvSpPr>
        <p:spPr>
          <a:xfrm>
            <a:off x="9802273" y="4407069"/>
            <a:ext cx="830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04624-E737-B659-D84F-CC4A186C3426}"/>
              </a:ext>
            </a:extLst>
          </p:cNvPr>
          <p:cNvSpPr txBox="1"/>
          <p:nvPr/>
        </p:nvSpPr>
        <p:spPr>
          <a:xfrm>
            <a:off x="2379375" y="3159769"/>
            <a:ext cx="20778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Index </a:t>
            </a:r>
            <a:r>
              <a:rPr lang="en-US" sz="2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polygon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CB586-87EE-BDC8-93B4-C22A72C08CDC}"/>
              </a:ext>
            </a:extLst>
          </p:cNvPr>
          <p:cNvSpPr txBox="1"/>
          <p:nvPr/>
        </p:nvSpPr>
        <p:spPr>
          <a:xfrm>
            <a:off x="2508445" y="3590656"/>
            <a:ext cx="1805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en-US" sz="2200" b="1" dirty="0">
                <a:solidFill>
                  <a:srgbClr val="841D2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b="1" dirty="0">
                <a:solidFill>
                  <a:srgbClr val="C1B47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neighbors</a:t>
            </a:r>
          </a:p>
        </p:txBody>
      </p:sp>
    </p:spTree>
    <p:extLst>
      <p:ext uri="{BB962C8B-B14F-4D97-AF65-F5344CB8AC3E}">
        <p14:creationId xmlns:p14="http://schemas.microsoft.com/office/powerpoint/2010/main" val="25223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1" grpId="0" animBg="1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Queen’s vs rook’s case contiguity</a:t>
            </a:r>
            <a:endParaRPr lang="en-US" i="1" dirty="0"/>
          </a:p>
        </p:txBody>
      </p:sp>
      <p:pic>
        <p:nvPicPr>
          <p:cNvPr id="1026" name="Picture 2" descr="Water 11 00355 g007">
            <a:extLst>
              <a:ext uri="{FF2B5EF4-FFF2-40B4-BE49-F238E27FC236}">
                <a16:creationId xmlns:a16="http://schemas.microsoft.com/office/drawing/2014/main" id="{854AD07A-9E5F-F292-6780-6B84EFF3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36" y="1977326"/>
            <a:ext cx="10577468" cy="34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C628F-CA6F-2329-0CDD-A8B712E54844}"/>
              </a:ext>
            </a:extLst>
          </p:cNvPr>
          <p:cNvSpPr txBox="1"/>
          <p:nvPr/>
        </p:nvSpPr>
        <p:spPr>
          <a:xfrm>
            <a:off x="5205046" y="6426234"/>
            <a:ext cx="680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Taha et al.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Water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2019 (https://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www.mdpi.com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/2073-4441/11/2/355/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htm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67D31-5FEC-2452-0EE6-6F16DCA9F659}"/>
              </a:ext>
            </a:extLst>
          </p:cNvPr>
          <p:cNvSpPr txBox="1"/>
          <p:nvPr/>
        </p:nvSpPr>
        <p:spPr>
          <a:xfrm>
            <a:off x="984739" y="5398476"/>
            <a:ext cx="256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least one shared border or vertex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C410D-BC13-E657-D262-C65EEE45B262}"/>
              </a:ext>
            </a:extLst>
          </p:cNvPr>
          <p:cNvSpPr txBox="1"/>
          <p:nvPr/>
        </p:nvSpPr>
        <p:spPr>
          <a:xfrm>
            <a:off x="4161690" y="5391359"/>
            <a:ext cx="2872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least one shared border</a:t>
            </a:r>
          </a:p>
        </p:txBody>
      </p:sp>
    </p:spTree>
    <p:extLst>
      <p:ext uri="{BB962C8B-B14F-4D97-AF65-F5344CB8AC3E}">
        <p14:creationId xmlns:p14="http://schemas.microsoft.com/office/powerpoint/2010/main" val="20357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3365-C6FB-7543-B981-2601642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5A35-6EA6-2342-AE0C-A8E9CD3A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Wide capabilities and many packages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b="1" dirty="0" err="1"/>
              <a:t>sp</a:t>
            </a:r>
            <a:r>
              <a:rPr lang="en-US" b="1" dirty="0"/>
              <a:t> </a:t>
            </a:r>
            <a:r>
              <a:rPr lang="en-US" dirty="0"/>
              <a:t>framework has formed the backbone of R GIS tools for over a decade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b="1" dirty="0"/>
              <a:t>sf</a:t>
            </a:r>
            <a:r>
              <a:rPr lang="en-US" dirty="0"/>
              <a:t> framework (much more user-friendly!) introduced several years and gradually replacing </a:t>
            </a:r>
            <a:r>
              <a:rPr lang="en-US" b="1" dirty="0" err="1"/>
              <a:t>sp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Advantages of performing geospatial analysis in R</a:t>
            </a:r>
          </a:p>
          <a:p>
            <a:pPr lvl="1">
              <a:spcBef>
                <a:spcPts val="2000"/>
              </a:spcBef>
              <a:buFont typeface="System Font Regular"/>
              <a:buChar char="-"/>
            </a:pPr>
            <a:r>
              <a:rPr lang="en-US" dirty="0"/>
              <a:t>Statistical computing capabilities and impressive graphics engine makes it adept for spatial analysis </a:t>
            </a:r>
            <a:r>
              <a:rPr lang="en-US" i="1" dirty="0"/>
              <a:t>and</a:t>
            </a:r>
            <a:r>
              <a:rPr lang="en-US" dirty="0"/>
              <a:t> mapping</a:t>
            </a:r>
          </a:p>
          <a:p>
            <a:pPr lvl="1">
              <a:spcBef>
                <a:spcPts val="1400"/>
              </a:spcBef>
              <a:buFont typeface="System Font Regular"/>
              <a:buChar char="-"/>
            </a:pPr>
            <a:r>
              <a:rPr lang="en-US" dirty="0"/>
              <a:t>Command-line interface enables analysis and visualization to be customizable, transparent, and </a:t>
            </a:r>
            <a:r>
              <a:rPr lang="en-US" b="1" u="sng" dirty="0"/>
              <a:t>reproducible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989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mpered Cat Meme meme">
            <a:extLst>
              <a:ext uri="{FF2B5EF4-FFF2-40B4-BE49-F238E27FC236}">
                <a16:creationId xmlns:a16="http://schemas.microsoft.com/office/drawing/2014/main" id="{7089E1FF-5BD7-0D43-0BA5-E1306D8D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82" y="633463"/>
            <a:ext cx="6382836" cy="57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72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local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A local indicator of spatial association (LISA) provides a statistic for </a:t>
            </a:r>
            <a:r>
              <a:rPr lang="en-US" sz="2600" b="1" dirty="0"/>
              <a:t>each location</a:t>
            </a:r>
            <a:r>
              <a:rPr lang="en-US" sz="2600" dirty="0"/>
              <a:t> with an assessment of significance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It allows for the identification of </a:t>
            </a:r>
            <a:r>
              <a:rPr lang="en-US" sz="2600" b="1" dirty="0">
                <a:solidFill>
                  <a:srgbClr val="841D2D"/>
                </a:solidFill>
              </a:rPr>
              <a:t>specific disease clusters </a:t>
            </a:r>
            <a:endParaRPr lang="en-US" sz="2600" dirty="0">
              <a:solidFill>
                <a:srgbClr val="841D2D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2600" b="1" dirty="0">
                <a:solidFill>
                  <a:srgbClr val="841D2D"/>
                </a:solidFill>
              </a:rPr>
              <a:t>Local Moran’s </a:t>
            </a:r>
            <a:r>
              <a:rPr lang="en-US" sz="2600" b="1" i="1" dirty="0">
                <a:solidFill>
                  <a:srgbClr val="841D2D"/>
                </a:solidFill>
              </a:rPr>
              <a:t>I</a:t>
            </a:r>
            <a:r>
              <a:rPr lang="en-US" sz="2600" dirty="0"/>
              <a:t> is an extension of the Moran’s </a:t>
            </a:r>
            <a:r>
              <a:rPr lang="en-US" sz="2600" i="1" dirty="0"/>
              <a:t>I</a:t>
            </a:r>
            <a:r>
              <a:rPr lang="en-US" sz="2600" dirty="0"/>
              <a:t> that is defined for each region </a:t>
            </a:r>
            <a:r>
              <a:rPr lang="en-US" sz="2600" i="1" dirty="0" err="1"/>
              <a:t>i</a:t>
            </a:r>
            <a:r>
              <a:rPr lang="en-US" sz="2600" i="1" dirty="0"/>
              <a:t> 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A04A-0916-E26A-BFE3-3B1B6AF3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148328"/>
            <a:ext cx="3657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Moran’s </a:t>
            </a:r>
            <a:r>
              <a:rPr lang="en-US" i="1" dirty="0"/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9928"/>
            <a:ext cx="10972800" cy="48768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600" dirty="0"/>
              <a:t>Local Moran’s </a:t>
            </a:r>
            <a:r>
              <a:rPr lang="en-US" sz="2600" i="1" dirty="0"/>
              <a:t>I</a:t>
            </a:r>
            <a:r>
              <a:rPr lang="en-US" sz="2600" dirty="0"/>
              <a:t> statistic and measure of significance (pseudo p-value) is calculated for each location (polygon)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A polygon with a HIGH local Moran’s </a:t>
            </a:r>
            <a:r>
              <a:rPr lang="en-US" sz="2600" i="1" dirty="0"/>
              <a:t>I</a:t>
            </a:r>
            <a:r>
              <a:rPr lang="en-US" sz="2600" dirty="0"/>
              <a:t> value is one with a high disease count/rate that is surrounded by other polygons with a high count/rate</a:t>
            </a:r>
          </a:p>
          <a:p>
            <a:pPr>
              <a:spcBef>
                <a:spcPts val="2400"/>
              </a:spcBef>
            </a:pPr>
            <a:r>
              <a:rPr lang="en-US" sz="2600" dirty="0"/>
              <a:t>A polygon with a low value is one with a low disease count/rate that is surrounded by other polygons with a low count/rate</a:t>
            </a:r>
          </a:p>
          <a:p>
            <a:pPr>
              <a:spcBef>
                <a:spcPts val="2400"/>
              </a:spcBef>
            </a:pPr>
            <a:r>
              <a:rPr lang="en-US" sz="2600" b="1" dirty="0"/>
              <a:t>High-High</a:t>
            </a:r>
            <a:r>
              <a:rPr lang="en-US" sz="2600" dirty="0"/>
              <a:t> and </a:t>
            </a:r>
            <a:r>
              <a:rPr lang="en-US" sz="2600" b="1" dirty="0"/>
              <a:t>Low-Low</a:t>
            </a:r>
            <a:r>
              <a:rPr lang="en-US" sz="2600" dirty="0"/>
              <a:t> clusters indicate significant disease </a:t>
            </a:r>
            <a:r>
              <a:rPr lang="en-US" sz="2600" b="1" dirty="0"/>
              <a:t>hot spots</a:t>
            </a:r>
            <a:r>
              <a:rPr lang="en-US" sz="2600" dirty="0"/>
              <a:t> and </a:t>
            </a:r>
            <a:r>
              <a:rPr lang="en-US" sz="2600" b="1" dirty="0"/>
              <a:t>cold spots</a:t>
            </a:r>
            <a:r>
              <a:rPr lang="en-US" sz="2600" dirty="0"/>
              <a:t>, respectively</a:t>
            </a:r>
          </a:p>
          <a:p>
            <a:pPr>
              <a:spcBef>
                <a:spcPts val="2400"/>
              </a:spcBef>
            </a:pPr>
            <a:endParaRPr lang="en-US" sz="2600" dirty="0"/>
          </a:p>
          <a:p>
            <a:pPr>
              <a:spcBef>
                <a:spcPts val="24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89AF-8BAF-B04D-8BBE-45B04FF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41EF-1F82-DA45-85AC-DDFBE82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25980"/>
            <a:ext cx="10972800" cy="4460748"/>
          </a:xfrm>
        </p:spPr>
        <p:txBody>
          <a:bodyPr/>
          <a:lstStyle/>
          <a:p>
            <a:pPr marL="0" indent="0" algn="ctr">
              <a:spcBef>
                <a:spcPts val="2400"/>
              </a:spcBef>
              <a:buNone/>
            </a:pPr>
            <a:r>
              <a:rPr lang="en-US" sz="2600" dirty="0"/>
              <a:t>Questions or comments?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sz="2600" dirty="0">
                <a:hlinkClick r:id="rId3"/>
              </a:rPr>
              <a:t>xiex@upenn.edu</a:t>
            </a:r>
            <a:endParaRPr lang="en-US" sz="2600" dirty="0"/>
          </a:p>
          <a:p>
            <a:pPr marL="0" indent="0">
              <a:spcBef>
                <a:spcPts val="2400"/>
              </a:spcBef>
              <a:buNone/>
            </a:pPr>
            <a:endParaRPr lang="en-US" sz="2600" dirty="0"/>
          </a:p>
          <a:p>
            <a:pPr marL="0" indent="0" algn="ctr">
              <a:spcBef>
                <a:spcPts val="2400"/>
              </a:spcBef>
              <a:buNone/>
            </a:pPr>
            <a:r>
              <a:rPr lang="en-US" dirty="0"/>
              <a:t>All the files from today will be available at: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sherriexie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SpatialAnalysisinR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50447"/>
              </p:ext>
            </p:extLst>
          </p:nvPr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5CAECDB-87AE-8241-8B2B-750572BA0E0F}"/>
              </a:ext>
            </a:extLst>
          </p:cNvPr>
          <p:cNvSpPr/>
          <p:nvPr/>
        </p:nvSpPr>
        <p:spPr>
          <a:xfrm>
            <a:off x="609600" y="2559201"/>
            <a:ext cx="3962400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>
                <a:solidFill>
                  <a:schemeClr val="tx2"/>
                </a:solidFill>
              </a:rPr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5CAECDB-87AE-8241-8B2B-750572BA0E0F}"/>
              </a:ext>
            </a:extLst>
          </p:cNvPr>
          <p:cNvSpPr/>
          <p:nvPr/>
        </p:nvSpPr>
        <p:spPr>
          <a:xfrm>
            <a:off x="609600" y="2559201"/>
            <a:ext cx="3962400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/>
              <a:t>Vector data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C44B0-3000-6641-BDDE-348A55F38519}"/>
              </a:ext>
            </a:extLst>
          </p:cNvPr>
          <p:cNvSpPr txBox="1"/>
          <p:nvPr/>
        </p:nvSpPr>
        <p:spPr>
          <a:xfrm>
            <a:off x="5068872" y="1678821"/>
            <a:ext cx="328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Bike-Accessible Roads</a:t>
            </a:r>
          </a:p>
          <a:p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Philadlephia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Bike Network Dataset,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OpenDataPhilly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86D21-E72B-2F48-ABBD-2332A510ED01}"/>
              </a:ext>
            </a:extLst>
          </p:cNvPr>
          <p:cNvSpPr txBox="1"/>
          <p:nvPr/>
        </p:nvSpPr>
        <p:spPr>
          <a:xfrm>
            <a:off x="609600" y="1645865"/>
            <a:ext cx="362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Locations of Shootings, 2017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Philadelphia Police Department Crime Incidents Database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78E675-1475-D349-8552-3E72538C7C47}"/>
              </a:ext>
            </a:extLst>
          </p:cNvPr>
          <p:cNvSpPr/>
          <p:nvPr/>
        </p:nvSpPr>
        <p:spPr>
          <a:xfrm>
            <a:off x="6667535" y="6365597"/>
            <a:ext cx="977276" cy="49240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1291A61-0C17-854B-ABAE-50D06D753679}"/>
              </a:ext>
            </a:extLst>
          </p:cNvPr>
          <p:cNvSpPr/>
          <p:nvPr/>
        </p:nvSpPr>
        <p:spPr>
          <a:xfrm>
            <a:off x="321688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D1F3E5F4-DD7F-DC42-A683-A2D14D4C5C3E}"/>
              </a:ext>
            </a:extLst>
          </p:cNvPr>
          <p:cNvSpPr/>
          <p:nvPr/>
        </p:nvSpPr>
        <p:spPr>
          <a:xfrm>
            <a:off x="4267200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LINES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05121C0-372D-544D-9E4F-C026B8B142EB}"/>
              </a:ext>
            </a:extLst>
          </p:cNvPr>
          <p:cNvSpPr/>
          <p:nvPr/>
        </p:nvSpPr>
        <p:spPr>
          <a:xfrm>
            <a:off x="8229600" y="6140216"/>
            <a:ext cx="3657600" cy="488836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POLYGONS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649F84-0F4A-0843-97E1-7DE1B65B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9378"/>
            <a:ext cx="3682867" cy="35945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DE7A1A-8BB4-6C4B-B4CF-8E6C48B0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20" y="2048518"/>
            <a:ext cx="3435880" cy="3836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8BF5D3-D496-1540-966C-5E7328B99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23" y="2167840"/>
            <a:ext cx="3483442" cy="3723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998313-B953-D74D-BC0B-34AF0902C98F}"/>
              </a:ext>
            </a:extLst>
          </p:cNvPr>
          <p:cNvSpPr txBox="1"/>
          <p:nvPr/>
        </p:nvSpPr>
        <p:spPr>
          <a:xfrm>
            <a:off x="9189181" y="1645865"/>
            <a:ext cx="239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 Tracts, 2010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U.S. Census Bureau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CDE64-E8F3-864C-9676-287E4A06CF4E}"/>
              </a:ext>
            </a:extLst>
          </p:cNvPr>
          <p:cNvSpPr/>
          <p:nvPr/>
        </p:nvSpPr>
        <p:spPr>
          <a:xfrm>
            <a:off x="166255" y="1524001"/>
            <a:ext cx="4066363" cy="46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7428F-0163-7240-9CD7-7F94C2984923}"/>
              </a:ext>
            </a:extLst>
          </p:cNvPr>
          <p:cNvSpPr/>
          <p:nvPr/>
        </p:nvSpPr>
        <p:spPr>
          <a:xfrm>
            <a:off x="4197928" y="1362362"/>
            <a:ext cx="4066363" cy="454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03D5A-39C9-6849-9F1B-86E802D8C996}"/>
              </a:ext>
            </a:extLst>
          </p:cNvPr>
          <p:cNvSpPr/>
          <p:nvPr/>
        </p:nvSpPr>
        <p:spPr>
          <a:xfrm>
            <a:off x="8229600" y="1443181"/>
            <a:ext cx="3726927" cy="454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/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data types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F664AF-8878-0246-B8FE-9244A56C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8955"/>
            <a:ext cx="10601739" cy="4352942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3200" b="1" dirty="0"/>
              <a:t>Vector data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Points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Lines</a:t>
            </a:r>
          </a:p>
          <a:p>
            <a:pPr marL="0" lvl="1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3000" dirty="0"/>
              <a:t>   Polygons</a:t>
            </a:r>
          </a:p>
          <a:p>
            <a:pPr marL="0" lvl="1" indent="0">
              <a:spcBef>
                <a:spcPts val="2400"/>
              </a:spcBef>
              <a:buNone/>
            </a:pPr>
            <a:r>
              <a:rPr lang="en-US" sz="3200" b="1" dirty="0">
                <a:solidFill>
                  <a:schemeClr val="tx2"/>
                </a:solidFill>
              </a:rPr>
              <a:t>Raster data</a:t>
            </a:r>
          </a:p>
          <a:p>
            <a:pPr marL="0" lvl="1" indent="0">
              <a:spcBef>
                <a:spcPts val="1400"/>
              </a:spcBef>
              <a:buNone/>
            </a:pPr>
            <a:r>
              <a:rPr lang="en-US" i="1" dirty="0"/>
              <a:t>Data stored in a regular grid of cells, e.g. elevation and satellite images</a:t>
            </a:r>
          </a:p>
          <a:p>
            <a:pPr marL="365751" lvl="1" indent="0">
              <a:lnSpc>
                <a:spcPct val="110000"/>
              </a:lnSpc>
              <a:buNone/>
            </a:pPr>
            <a:endParaRPr lang="en-US" sz="3200" b="1" dirty="0"/>
          </a:p>
          <a:p>
            <a:pPr marL="731502" lvl="2" indent="0">
              <a:lnSpc>
                <a:spcPct val="150000"/>
              </a:lnSpc>
              <a:buNone/>
            </a:pPr>
            <a:endParaRPr lang="en-US" sz="3333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A1BDB-3929-134A-9F70-6FDF70C7D7E1}"/>
              </a:ext>
            </a:extLst>
          </p:cNvPr>
          <p:cNvGraphicFramePr>
            <a:graphicFrameLocks noGrp="1"/>
          </p:cNvGraphicFramePr>
          <p:nvPr/>
        </p:nvGraphicFramePr>
        <p:xfrm>
          <a:off x="6034429" y="3552253"/>
          <a:ext cx="43891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3747083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14016241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37774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1875644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674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7728741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2754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7999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3610462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876561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0090028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29750949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941655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5103992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903924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3106757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707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0965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7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90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0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07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609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308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08380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FEE5-11CC-EC40-AB24-1BC2E00B32F0}"/>
              </a:ext>
            </a:extLst>
          </p:cNvPr>
          <p:cNvGrpSpPr/>
          <p:nvPr/>
        </p:nvGrpSpPr>
        <p:grpSpPr>
          <a:xfrm>
            <a:off x="2391080" y="4058811"/>
            <a:ext cx="1719397" cy="411103"/>
            <a:chOff x="2447780" y="3750297"/>
            <a:chExt cx="1719397" cy="41110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F3C914-BAEB-9145-8C11-AB4017D56041}"/>
                </a:ext>
              </a:extLst>
            </p:cNvPr>
            <p:cNvSpPr/>
            <p:nvPr/>
          </p:nvSpPr>
          <p:spPr>
            <a:xfrm>
              <a:off x="2447780" y="383025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16A0A-74E2-E045-920A-4009EBADBC80}"/>
                </a:ext>
              </a:extLst>
            </p:cNvPr>
            <p:cNvSpPr/>
            <p:nvPr/>
          </p:nvSpPr>
          <p:spPr>
            <a:xfrm>
              <a:off x="2869810" y="397852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6F3D8-7375-CF48-9392-3723BD5348FD}"/>
                </a:ext>
              </a:extLst>
            </p:cNvPr>
            <p:cNvSpPr/>
            <p:nvPr/>
          </p:nvSpPr>
          <p:spPr>
            <a:xfrm>
              <a:off x="3511647" y="3782924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D0CDD6-4913-294C-90E4-8812E887D2A2}"/>
                </a:ext>
              </a:extLst>
            </p:cNvPr>
            <p:cNvSpPr/>
            <p:nvPr/>
          </p:nvSpPr>
          <p:spPr>
            <a:xfrm>
              <a:off x="3984297" y="3750297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832CF-94CC-4846-A10B-E5621FC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525935" y="3917581"/>
              <a:ext cx="422030" cy="148261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D93DE9-52F8-AD46-8A1D-FABBA6286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0540" y="3874364"/>
              <a:ext cx="662955" cy="220548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2C4FF5-E4EF-2148-8E1C-940BA7DF1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9649" y="3858409"/>
              <a:ext cx="422225" cy="15955"/>
            </a:xfrm>
            <a:prstGeom prst="line">
              <a:avLst/>
            </a:prstGeom>
            <a:ln w="889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A92ADF-D2D8-9F4C-A61A-0A5AAAE400DF}"/>
              </a:ext>
            </a:extLst>
          </p:cNvPr>
          <p:cNvGrpSpPr/>
          <p:nvPr/>
        </p:nvGrpSpPr>
        <p:grpSpPr>
          <a:xfrm>
            <a:off x="2808556" y="4848526"/>
            <a:ext cx="1517462" cy="1118129"/>
            <a:chOff x="2765085" y="4548281"/>
            <a:chExt cx="1517462" cy="11181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63A953-F296-2942-BD41-F556C5FD6152}"/>
                </a:ext>
              </a:extLst>
            </p:cNvPr>
            <p:cNvSpPr/>
            <p:nvPr/>
          </p:nvSpPr>
          <p:spPr>
            <a:xfrm>
              <a:off x="2765085" y="513823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163FDF-5A46-3B43-B098-AEDCA6AFF28B}"/>
                </a:ext>
              </a:extLst>
            </p:cNvPr>
            <p:cNvSpPr/>
            <p:nvPr/>
          </p:nvSpPr>
          <p:spPr>
            <a:xfrm>
              <a:off x="3984297" y="477388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7FB1-68C9-9245-8C7A-12E17842E889}"/>
                </a:ext>
              </a:extLst>
            </p:cNvPr>
            <p:cNvSpPr/>
            <p:nvPr/>
          </p:nvSpPr>
          <p:spPr>
            <a:xfrm>
              <a:off x="4099667" y="5116249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448D5-1E77-E74A-8FDB-A69342895661}"/>
                </a:ext>
              </a:extLst>
            </p:cNvPr>
            <p:cNvSpPr/>
            <p:nvPr/>
          </p:nvSpPr>
          <p:spPr>
            <a:xfrm>
              <a:off x="2970325" y="4718888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CD0D6E-3273-6945-83CA-51C9C4E954D3}"/>
                </a:ext>
              </a:extLst>
            </p:cNvPr>
            <p:cNvSpPr/>
            <p:nvPr/>
          </p:nvSpPr>
          <p:spPr>
            <a:xfrm>
              <a:off x="3569460" y="4548281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Snip Same Side Corner Rectangle 54">
              <a:extLst>
                <a:ext uri="{FF2B5EF4-FFF2-40B4-BE49-F238E27FC236}">
                  <a16:creationId xmlns:a16="http://schemas.microsoft.com/office/drawing/2014/main" id="{238D5BC2-952C-DA4F-8279-8B824AB4155E}"/>
                </a:ext>
              </a:extLst>
            </p:cNvPr>
            <p:cNvSpPr/>
            <p:nvPr/>
          </p:nvSpPr>
          <p:spPr>
            <a:xfrm rot="20544154">
              <a:off x="2817649" y="4685918"/>
              <a:ext cx="1291847" cy="739842"/>
            </a:xfrm>
            <a:prstGeom prst="snip2SameRect">
              <a:avLst>
                <a:gd name="adj1" fmla="val 45027"/>
                <a:gd name="adj2" fmla="val 0"/>
              </a:avLst>
            </a:prstGeom>
            <a:solidFill>
              <a:schemeClr val="tx2">
                <a:alpha val="47000"/>
              </a:schemeClr>
            </a:solidFill>
            <a:ln w="508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91B33-113C-B043-AB59-0402225068FB}"/>
                </a:ext>
              </a:extLst>
            </p:cNvPr>
            <p:cNvSpPr/>
            <p:nvPr/>
          </p:nvSpPr>
          <p:spPr>
            <a:xfrm>
              <a:off x="2869810" y="5483530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0652BC-FE5B-644F-881B-00F00D568286}"/>
              </a:ext>
            </a:extLst>
          </p:cNvPr>
          <p:cNvGrpSpPr/>
          <p:nvPr/>
        </p:nvGrpSpPr>
        <p:grpSpPr>
          <a:xfrm>
            <a:off x="2318188" y="2559201"/>
            <a:ext cx="2032780" cy="1010939"/>
            <a:chOff x="2447780" y="2261334"/>
            <a:chExt cx="2032780" cy="1010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1EAB9-A7A0-A344-BC1B-B35808766CD3}"/>
                </a:ext>
              </a:extLst>
            </p:cNvPr>
            <p:cNvSpPr/>
            <p:nvPr/>
          </p:nvSpPr>
          <p:spPr>
            <a:xfrm>
              <a:off x="2447780" y="2698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D926C-E8EB-8D45-890D-0982239502DB}"/>
                </a:ext>
              </a:extLst>
            </p:cNvPr>
            <p:cNvSpPr/>
            <p:nvPr/>
          </p:nvSpPr>
          <p:spPr>
            <a:xfrm>
              <a:off x="2948933" y="304367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677D5B-0BAE-4C4F-8E7E-2BB565049169}"/>
                </a:ext>
              </a:extLst>
            </p:cNvPr>
            <p:cNvSpPr/>
            <p:nvPr/>
          </p:nvSpPr>
          <p:spPr>
            <a:xfrm>
              <a:off x="3524425" y="2457029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FFCE8B-E26D-A04A-8A09-49D79AA5005E}"/>
                </a:ext>
              </a:extLst>
            </p:cNvPr>
            <p:cNvSpPr txBox="1"/>
            <p:nvPr/>
          </p:nvSpPr>
          <p:spPr>
            <a:xfrm>
              <a:off x="2615036" y="246957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A3A0-F1B5-3448-97A4-4D70C7721E4F}"/>
                </a:ext>
              </a:extLst>
            </p:cNvPr>
            <p:cNvSpPr txBox="1"/>
            <p:nvPr/>
          </p:nvSpPr>
          <p:spPr>
            <a:xfrm>
              <a:off x="3125918" y="281659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9AB161-9C0B-CA42-832A-B458244B8BDE}"/>
                </a:ext>
              </a:extLst>
            </p:cNvPr>
            <p:cNvSpPr txBox="1"/>
            <p:nvPr/>
          </p:nvSpPr>
          <p:spPr>
            <a:xfrm>
              <a:off x="3683547" y="2261334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(x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, y</a:t>
              </a:r>
              <a:r>
                <a:rPr lang="en-US" baseline="-25000" dirty="0">
                  <a:solidFill>
                    <a:schemeClr val="tx2"/>
                  </a:solidFill>
                </a:rPr>
                <a:t>3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06D14-2926-F343-911E-B1EAE625CEA4}"/>
              </a:ext>
            </a:extLst>
          </p:cNvPr>
          <p:cNvSpPr/>
          <p:nvPr/>
        </p:nvSpPr>
        <p:spPr>
          <a:xfrm>
            <a:off x="5715141" y="2495951"/>
            <a:ext cx="5629969" cy="39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95882-A0BF-3A42-97A3-19ED19C91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4" b="7883"/>
          <a:stretch/>
        </p:blipFill>
        <p:spPr>
          <a:xfrm>
            <a:off x="1286773" y="1709928"/>
            <a:ext cx="3783657" cy="4302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4A41C-59F8-8B4F-88D7-2F4DCE14A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9" t="13333" r="5752" b="9930"/>
          <a:stretch/>
        </p:blipFill>
        <p:spPr>
          <a:xfrm>
            <a:off x="6572908" y="1559984"/>
            <a:ext cx="4081237" cy="454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CA62D-B20C-504D-AD25-0B324252C95D}"/>
              </a:ext>
            </a:extLst>
          </p:cNvPr>
          <p:cNvSpPr txBox="1"/>
          <p:nvPr/>
        </p:nvSpPr>
        <p:spPr>
          <a:xfrm>
            <a:off x="6414178" y="6379432"/>
            <a:ext cx="5034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USDA Forest Service and University of Vermont Spatial Analysis Laboratory, 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51F25-5F92-DF44-B6B2-8896B7816E0D}"/>
              </a:ext>
            </a:extLst>
          </p:cNvPr>
          <p:cNvSpPr txBox="1"/>
          <p:nvPr/>
        </p:nvSpPr>
        <p:spPr>
          <a:xfrm>
            <a:off x="1163888" y="6012981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Satellite image of Philadelphia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4B17E-F800-B043-8827-BDB06B065B97}"/>
              </a:ext>
            </a:extLst>
          </p:cNvPr>
          <p:cNvSpPr txBox="1"/>
          <p:nvPr/>
        </p:nvSpPr>
        <p:spPr>
          <a:xfrm>
            <a:off x="6414178" y="6012411"/>
            <a:ext cx="5210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 cover classification for Philadelphia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7D987-C82D-814F-95E4-D9452A98B687}"/>
              </a:ext>
            </a:extLst>
          </p:cNvPr>
          <p:cNvSpPr txBox="1"/>
          <p:nvPr/>
        </p:nvSpPr>
        <p:spPr>
          <a:xfrm>
            <a:off x="1163888" y="6379432"/>
            <a:ext cx="4801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Earth, 2018</a:t>
            </a:r>
          </a:p>
        </p:txBody>
      </p:sp>
    </p:spTree>
    <p:extLst>
      <p:ext uri="{BB962C8B-B14F-4D97-AF65-F5344CB8AC3E}">
        <p14:creationId xmlns:p14="http://schemas.microsoft.com/office/powerpoint/2010/main" val="9774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penn_wide_helvetica">
  <a:themeElements>
    <a:clrScheme name="Custom 2">
      <a:dk1>
        <a:srgbClr val="1C375E"/>
      </a:dk1>
      <a:lt1>
        <a:sysClr val="window" lastClr="FFFFFF"/>
      </a:lt1>
      <a:dk2>
        <a:srgbClr val="841D2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008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6215</TotalTime>
  <Words>1463</Words>
  <Application>Microsoft Macintosh PowerPoint</Application>
  <PresentationFormat>Widescreen</PresentationFormat>
  <Paragraphs>352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Helvetica Neue</vt:lpstr>
      <vt:lpstr>Helvetica Neue Thin</vt:lpstr>
      <vt:lpstr>Monaco</vt:lpstr>
      <vt:lpstr>System Font Regular</vt:lpstr>
      <vt:lpstr>upenn_wide_helvetica</vt:lpstr>
      <vt:lpstr>Analyzing geospatial data in R</vt:lpstr>
      <vt:lpstr>Workshop overview</vt:lpstr>
      <vt:lpstr>R for spatial data analysis</vt:lpstr>
      <vt:lpstr>Geospatial data types</vt:lpstr>
      <vt:lpstr>Geospatial data types</vt:lpstr>
      <vt:lpstr>Vector data examples</vt:lpstr>
      <vt:lpstr>GIS data types</vt:lpstr>
      <vt:lpstr>GIS data types</vt:lpstr>
      <vt:lpstr>Raster examples</vt:lpstr>
      <vt:lpstr>R spatial data classes </vt:lpstr>
      <vt:lpstr>R spatial data classes </vt:lpstr>
      <vt:lpstr>R spatial data classes </vt:lpstr>
      <vt:lpstr>R spatial objects comprise spatial and data attributes</vt:lpstr>
      <vt:lpstr>R spatial objects comprise spatial and data attributes</vt:lpstr>
      <vt:lpstr>R spatial objects comprise spatial and data attributes</vt:lpstr>
      <vt:lpstr>Analysis of spatial health data</vt:lpstr>
      <vt:lpstr>Types of spatial patterns</vt:lpstr>
      <vt:lpstr>An example of positive spatial autocorrelation</vt:lpstr>
      <vt:lpstr>Covid incidence (7-d average) 4/10/20</vt:lpstr>
      <vt:lpstr>Covid incidence (7-d average) 7/15/20</vt:lpstr>
      <vt:lpstr>Covid incidence (7-d average) 11/14/20</vt:lpstr>
      <vt:lpstr>Analysis of spatial health data </vt:lpstr>
      <vt:lpstr>PowerPoint Presentation</vt:lpstr>
      <vt:lpstr>Spatial hypothesis testing</vt:lpstr>
      <vt:lpstr>Assessing global trends</vt:lpstr>
      <vt:lpstr>Moran’s I</vt:lpstr>
      <vt:lpstr>How do we pick our weights?</vt:lpstr>
      <vt:lpstr>Different neighbor definitions</vt:lpstr>
      <vt:lpstr>Queen’s vs rook’s case contiguity</vt:lpstr>
      <vt:lpstr>PowerPoint Presentation</vt:lpstr>
      <vt:lpstr>Assessing local trends</vt:lpstr>
      <vt:lpstr>Local Moran’s 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and R</dc:title>
  <dc:creator>Himes, Blanca</dc:creator>
  <cp:lastModifiedBy>Xie, Sherrie Xiaoyue</cp:lastModifiedBy>
  <cp:revision>285</cp:revision>
  <dcterms:created xsi:type="dcterms:W3CDTF">2018-08-02T13:55:44Z</dcterms:created>
  <dcterms:modified xsi:type="dcterms:W3CDTF">2022-08-24T19:29:45Z</dcterms:modified>
</cp:coreProperties>
</file>